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80"/>
  </p:notesMasterIdLst>
  <p:sldIdLst>
    <p:sldId id="309" r:id="rId2"/>
    <p:sldId id="308" r:id="rId3"/>
    <p:sldId id="257" r:id="rId4"/>
    <p:sldId id="259" r:id="rId5"/>
    <p:sldId id="260" r:id="rId6"/>
    <p:sldId id="267" r:id="rId7"/>
    <p:sldId id="262" r:id="rId8"/>
    <p:sldId id="263" r:id="rId9"/>
    <p:sldId id="264" r:id="rId10"/>
    <p:sldId id="265"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6" r:id="rId66"/>
    <p:sldId id="325" r:id="rId67"/>
    <p:sldId id="327" r:id="rId68"/>
    <p:sldId id="329" r:id="rId69"/>
    <p:sldId id="331" r:id="rId70"/>
    <p:sldId id="332" r:id="rId71"/>
    <p:sldId id="328" r:id="rId72"/>
    <p:sldId id="330" r:id="rId73"/>
    <p:sldId id="333" r:id="rId74"/>
    <p:sldId id="334" r:id="rId75"/>
    <p:sldId id="335" r:id="rId76"/>
    <p:sldId id="336" r:id="rId77"/>
    <p:sldId id="337" r:id="rId78"/>
    <p:sldId id="340" r:id="rId79"/>
    <p:sldId id="339" r:id="rId80"/>
    <p:sldId id="338" r:id="rId81"/>
    <p:sldId id="341" r:id="rId82"/>
    <p:sldId id="342" r:id="rId83"/>
    <p:sldId id="343" r:id="rId84"/>
    <p:sldId id="344" r:id="rId85"/>
    <p:sldId id="346" r:id="rId86"/>
    <p:sldId id="348" r:id="rId87"/>
    <p:sldId id="349" r:id="rId88"/>
    <p:sldId id="350" r:id="rId89"/>
    <p:sldId id="351" r:id="rId90"/>
    <p:sldId id="352" r:id="rId91"/>
    <p:sldId id="353" r:id="rId92"/>
    <p:sldId id="357" r:id="rId93"/>
    <p:sldId id="356" r:id="rId94"/>
    <p:sldId id="358" r:id="rId95"/>
    <p:sldId id="359" r:id="rId96"/>
    <p:sldId id="360" r:id="rId97"/>
    <p:sldId id="361" r:id="rId98"/>
    <p:sldId id="362" r:id="rId99"/>
    <p:sldId id="363" r:id="rId100"/>
    <p:sldId id="364" r:id="rId101"/>
    <p:sldId id="365" r:id="rId102"/>
    <p:sldId id="366" r:id="rId103"/>
    <p:sldId id="367" r:id="rId104"/>
    <p:sldId id="369" r:id="rId105"/>
    <p:sldId id="368" r:id="rId106"/>
    <p:sldId id="370" r:id="rId107"/>
    <p:sldId id="372" r:id="rId108"/>
    <p:sldId id="371" r:id="rId109"/>
    <p:sldId id="373" r:id="rId110"/>
    <p:sldId id="379" r:id="rId111"/>
    <p:sldId id="381" r:id="rId112"/>
    <p:sldId id="380" r:id="rId113"/>
    <p:sldId id="374" r:id="rId114"/>
    <p:sldId id="375" r:id="rId115"/>
    <p:sldId id="376" r:id="rId116"/>
    <p:sldId id="377" r:id="rId117"/>
    <p:sldId id="378" r:id="rId118"/>
    <p:sldId id="382" r:id="rId119"/>
    <p:sldId id="383" r:id="rId120"/>
    <p:sldId id="384" r:id="rId121"/>
    <p:sldId id="385" r:id="rId122"/>
    <p:sldId id="388" r:id="rId123"/>
    <p:sldId id="389" r:id="rId124"/>
    <p:sldId id="387" r:id="rId125"/>
    <p:sldId id="386" r:id="rId126"/>
    <p:sldId id="390" r:id="rId127"/>
    <p:sldId id="391" r:id="rId128"/>
    <p:sldId id="392" r:id="rId129"/>
    <p:sldId id="394" r:id="rId130"/>
    <p:sldId id="395" r:id="rId131"/>
    <p:sldId id="396" r:id="rId132"/>
    <p:sldId id="397" r:id="rId133"/>
    <p:sldId id="443" r:id="rId134"/>
    <p:sldId id="398" r:id="rId135"/>
    <p:sldId id="393" r:id="rId136"/>
    <p:sldId id="399" r:id="rId137"/>
    <p:sldId id="400" r:id="rId138"/>
    <p:sldId id="402" r:id="rId139"/>
    <p:sldId id="403" r:id="rId140"/>
    <p:sldId id="401" r:id="rId141"/>
    <p:sldId id="404" r:id="rId142"/>
    <p:sldId id="405" r:id="rId143"/>
    <p:sldId id="444" r:id="rId144"/>
    <p:sldId id="406" r:id="rId145"/>
    <p:sldId id="410" r:id="rId146"/>
    <p:sldId id="407" r:id="rId147"/>
    <p:sldId id="409" r:id="rId148"/>
    <p:sldId id="411" r:id="rId149"/>
    <p:sldId id="412" r:id="rId150"/>
    <p:sldId id="416" r:id="rId151"/>
    <p:sldId id="413" r:id="rId152"/>
    <p:sldId id="414" r:id="rId153"/>
    <p:sldId id="415" r:id="rId154"/>
    <p:sldId id="417" r:id="rId155"/>
    <p:sldId id="423" r:id="rId156"/>
    <p:sldId id="421" r:id="rId157"/>
    <p:sldId id="420" r:id="rId158"/>
    <p:sldId id="419" r:id="rId159"/>
    <p:sldId id="422" r:id="rId160"/>
    <p:sldId id="424" r:id="rId161"/>
    <p:sldId id="425" r:id="rId162"/>
    <p:sldId id="430" r:id="rId163"/>
    <p:sldId id="426" r:id="rId164"/>
    <p:sldId id="429" r:id="rId165"/>
    <p:sldId id="427" r:id="rId166"/>
    <p:sldId id="428" r:id="rId167"/>
    <p:sldId id="431" r:id="rId168"/>
    <p:sldId id="432" r:id="rId169"/>
    <p:sldId id="433" r:id="rId170"/>
    <p:sldId id="434" r:id="rId171"/>
    <p:sldId id="435" r:id="rId172"/>
    <p:sldId id="437" r:id="rId173"/>
    <p:sldId id="436" r:id="rId174"/>
    <p:sldId id="438" r:id="rId175"/>
    <p:sldId id="439" r:id="rId176"/>
    <p:sldId id="441" r:id="rId177"/>
    <p:sldId id="440" r:id="rId178"/>
    <p:sldId id="442" r:id="rId17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5" d="100"/>
          <a:sy n="75" d="100"/>
        </p:scale>
        <p:origin x="-122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3830AAE-E1AA-40B9-8609-5CD84980B005}" type="datetimeFigureOut">
              <a:rPr lang="ar-IQ" smtClean="0"/>
              <a:pPr/>
              <a:t>14/03/1441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6E85949-A6B5-43EE-A94E-7467395D0180}"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56E85949-A6B5-43EE-A94E-7467395D0180}" type="slidenum">
              <a:rPr lang="ar-IQ" smtClean="0"/>
              <a:pPr/>
              <a:t>99</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56E85949-A6B5-43EE-A94E-7467395D0180}" type="slidenum">
              <a:rPr lang="ar-IQ" smtClean="0"/>
              <a:pPr/>
              <a:t>136</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56E85949-A6B5-43EE-A94E-7467395D0180}" type="slidenum">
              <a:rPr lang="ar-IQ" smtClean="0"/>
              <a:pPr/>
              <a:t>157</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14/03/1441</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14/03/1441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14/03/1441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14/03/1441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14/03/1441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14/03/1441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14/03/1441</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934072"/>
            <a:ext cx="8305800" cy="1143000"/>
          </a:xfrm>
        </p:spPr>
        <p:txBody>
          <a:bodyPr>
            <a:normAutofit fontScale="90000"/>
          </a:bodyPr>
          <a:lstStyle/>
          <a:p>
            <a:pPr algn="ctr"/>
            <a:r>
              <a:rPr lang="en-US" dirty="0" smtClean="0">
                <a:solidFill>
                  <a:srgbClr val="FF0000"/>
                </a:solidFill>
              </a:rPr>
              <a:t>The Staphylococci  </a:t>
            </a:r>
            <a:r>
              <a:rPr lang="en-US" dirty="0" smtClean="0"/>
              <a:t/>
            </a:r>
            <a:br>
              <a:rPr lang="en-US" dirty="0" smtClean="0"/>
            </a:b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  OTHER ENZYMES</a:t>
            </a:r>
            <a:endParaRPr lang="en-US" dirty="0" smtClean="0">
              <a:solidFill>
                <a:srgbClr val="FF0000"/>
              </a:solidFill>
            </a:endParaRPr>
          </a:p>
        </p:txBody>
      </p:sp>
      <p:sp>
        <p:nvSpPr>
          <p:cNvPr id="3" name="عنصر نائب للمحتوى 2"/>
          <p:cNvSpPr>
            <a:spLocks noGrp="1"/>
          </p:cNvSpPr>
          <p:nvPr>
            <p:ph idx="1"/>
          </p:nvPr>
        </p:nvSpPr>
        <p:spPr/>
        <p:txBody>
          <a:bodyPr/>
          <a:lstStyle/>
          <a:p>
            <a:pPr algn="l">
              <a:buNone/>
            </a:pPr>
            <a:r>
              <a:rPr lang="en-US" dirty="0" smtClean="0">
                <a:solidFill>
                  <a:schemeClr val="tx2">
                    <a:lumMod val="60000"/>
                    <a:lumOff val="40000"/>
                  </a:schemeClr>
                </a:solidFill>
              </a:rPr>
              <a:t>Other enzymes produced by staphylococci </a:t>
            </a:r>
            <a:r>
              <a:rPr lang="ar-IQ" dirty="0" smtClean="0"/>
              <a:t>:</a:t>
            </a:r>
            <a:r>
              <a:rPr lang="en-US" dirty="0" smtClean="0"/>
              <a:t>include </a:t>
            </a:r>
          </a:p>
          <a:p>
            <a:pPr algn="l">
              <a:buNone/>
            </a:pPr>
            <a:r>
              <a:rPr lang="en-US" b="1" dirty="0" smtClean="0">
                <a:solidFill>
                  <a:srgbClr val="FF0000"/>
                </a:solidFill>
              </a:rPr>
              <a:t>a </a:t>
            </a:r>
            <a:r>
              <a:rPr lang="en-US" b="1" dirty="0" err="1" smtClean="0">
                <a:solidFill>
                  <a:srgbClr val="FF0000"/>
                </a:solidFill>
              </a:rPr>
              <a:t>hyaluronidase</a:t>
            </a:r>
            <a:r>
              <a:rPr lang="en-US" b="1" dirty="0" smtClean="0">
                <a:solidFill>
                  <a:srgbClr val="FF0000"/>
                </a:solidFill>
              </a:rPr>
              <a:t>, </a:t>
            </a:r>
            <a:r>
              <a:rPr lang="en-US" b="1" dirty="0" smtClean="0"/>
              <a:t>or </a:t>
            </a:r>
            <a:r>
              <a:rPr lang="en-US" b="1" dirty="0" smtClean="0">
                <a:solidFill>
                  <a:srgbClr val="FF0000"/>
                </a:solidFill>
              </a:rPr>
              <a:t>spreading factor</a:t>
            </a:r>
            <a:r>
              <a:rPr lang="en-US" dirty="0" smtClean="0">
                <a:solidFill>
                  <a:srgbClr val="FF0000"/>
                </a:solidFill>
              </a:rPr>
              <a:t>; </a:t>
            </a:r>
          </a:p>
          <a:p>
            <a:pPr algn="l">
              <a:buNone/>
            </a:pPr>
            <a:r>
              <a:rPr lang="en-US" b="1" dirty="0" smtClean="0">
                <a:solidFill>
                  <a:srgbClr val="FF0000"/>
                </a:solidFill>
              </a:rPr>
              <a:t>a </a:t>
            </a:r>
            <a:r>
              <a:rPr lang="en-US" b="1" dirty="0" err="1" smtClean="0">
                <a:solidFill>
                  <a:srgbClr val="FF0000"/>
                </a:solidFill>
              </a:rPr>
              <a:t>staphylokinase</a:t>
            </a:r>
            <a:r>
              <a:rPr lang="en-US" b="1" dirty="0" smtClean="0">
                <a:solidFill>
                  <a:srgbClr val="FF0000"/>
                </a:solidFill>
              </a:rPr>
              <a:t> </a:t>
            </a:r>
            <a:r>
              <a:rPr lang="en-US" dirty="0" smtClean="0"/>
              <a:t>resulting in </a:t>
            </a:r>
            <a:r>
              <a:rPr lang="en-US" dirty="0" err="1" smtClean="0">
                <a:solidFill>
                  <a:srgbClr val="92D050"/>
                </a:solidFill>
              </a:rPr>
              <a:t>fibrinolysis</a:t>
            </a:r>
            <a:r>
              <a:rPr lang="en-US" dirty="0" smtClean="0"/>
              <a:t> but acting much more slowly than streptokinase; </a:t>
            </a:r>
            <a:r>
              <a:rPr lang="en-US" b="1" dirty="0" err="1" smtClean="0">
                <a:solidFill>
                  <a:srgbClr val="FF0000"/>
                </a:solidFill>
              </a:rPr>
              <a:t>proteinases</a:t>
            </a:r>
            <a:r>
              <a:rPr lang="en-US" b="1" dirty="0" smtClean="0">
                <a:solidFill>
                  <a:srgbClr val="FF0000"/>
                </a:solidFill>
              </a:rPr>
              <a:t>; lipases; and β-</a:t>
            </a:r>
            <a:r>
              <a:rPr lang="en-US" b="1" dirty="0" err="1" smtClean="0">
                <a:solidFill>
                  <a:srgbClr val="FF0000"/>
                </a:solidFill>
              </a:rPr>
              <a:t>lactamase</a:t>
            </a:r>
            <a:r>
              <a:rPr lang="en-US" dirty="0" smtClean="0"/>
              <a:t>.</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CORYNEBACTERIUM DIPHTHERIAE</a:t>
            </a:r>
            <a:endParaRPr lang="ar-IQ"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sz="3400" dirty="0" smtClean="0"/>
              <a:t>culture</a:t>
            </a:r>
          </a:p>
          <a:p>
            <a:pPr algn="l"/>
            <a:r>
              <a:rPr lang="en-US" sz="3400" dirty="0" smtClean="0"/>
              <a:t>      </a:t>
            </a:r>
            <a:r>
              <a:rPr lang="en-US" sz="3400" dirty="0" smtClean="0">
                <a:solidFill>
                  <a:srgbClr val="FF0000"/>
                </a:solidFill>
              </a:rPr>
              <a:t>On blood agar</a:t>
            </a:r>
            <a:r>
              <a:rPr lang="en-US" sz="3400" dirty="0" smtClean="0"/>
              <a:t>, </a:t>
            </a:r>
            <a:r>
              <a:rPr lang="en-US" sz="3400" i="1" dirty="0" smtClean="0"/>
              <a:t>the C </a:t>
            </a:r>
            <a:r>
              <a:rPr lang="en-US" sz="3400" i="1" dirty="0" err="1" smtClean="0"/>
              <a:t>diphtheriae</a:t>
            </a:r>
            <a:r>
              <a:rPr lang="en-US" sz="3400" dirty="0" smtClean="0"/>
              <a:t> colonies are small, granular, and gray, with irregular edges, and may have small zones of </a:t>
            </a:r>
            <a:r>
              <a:rPr lang="en-US" sz="3400" dirty="0" err="1" smtClean="0"/>
              <a:t>hemolysis</a:t>
            </a:r>
            <a:r>
              <a:rPr lang="en-US" sz="3400" b="1" dirty="0" smtClean="0"/>
              <a:t>. </a:t>
            </a:r>
            <a:r>
              <a:rPr lang="en-US" sz="3400" b="1" dirty="0" smtClean="0">
                <a:solidFill>
                  <a:srgbClr val="FF0000"/>
                </a:solidFill>
              </a:rPr>
              <a:t>On agar containing potassium </a:t>
            </a:r>
            <a:r>
              <a:rPr lang="en-US" sz="3400" b="1" dirty="0" err="1" smtClean="0">
                <a:solidFill>
                  <a:srgbClr val="FF0000"/>
                </a:solidFill>
              </a:rPr>
              <a:t>tellurite</a:t>
            </a:r>
            <a:r>
              <a:rPr lang="en-US" sz="3400" b="1" dirty="0" smtClean="0"/>
              <a:t>, the colonies are brown to black with a brown-black halo because the </a:t>
            </a:r>
            <a:r>
              <a:rPr lang="en-US" sz="3400" b="1" dirty="0" err="1" smtClean="0"/>
              <a:t>tellurite</a:t>
            </a:r>
            <a:r>
              <a:rPr lang="en-US" sz="3400" b="1" dirty="0" smtClean="0"/>
              <a:t> is reduced </a:t>
            </a:r>
            <a:r>
              <a:rPr lang="en-US" sz="3400" b="1" dirty="0" err="1" smtClean="0"/>
              <a:t>intracellularly</a:t>
            </a:r>
            <a:r>
              <a:rPr lang="en-US" sz="3400" b="1" dirty="0" smtClean="0"/>
              <a:t> (staphylococci and streptococci can also produce black colonies).</a:t>
            </a:r>
            <a:endParaRPr lang="en-US" sz="3400" dirty="0" smtClean="0"/>
          </a:p>
          <a:p>
            <a:pPr algn="l"/>
            <a:r>
              <a:rPr lang="en-US" sz="3400" dirty="0" smtClean="0"/>
              <a:t>Four biotypes </a:t>
            </a:r>
            <a:r>
              <a:rPr lang="en-US" sz="3400" i="1" dirty="0" smtClean="0"/>
              <a:t>of C </a:t>
            </a:r>
            <a:r>
              <a:rPr lang="en-US" sz="3400" i="1" dirty="0" err="1" smtClean="0"/>
              <a:t>diphtheriae</a:t>
            </a:r>
            <a:r>
              <a:rPr lang="en-US" sz="3400" dirty="0" smtClean="0"/>
              <a:t> have been widely recognized: </a:t>
            </a:r>
            <a:r>
              <a:rPr lang="en-US" sz="3400" dirty="0" smtClean="0">
                <a:solidFill>
                  <a:srgbClr val="FF0000"/>
                </a:solidFill>
              </a:rPr>
              <a:t>gravis, </a:t>
            </a:r>
            <a:r>
              <a:rPr lang="en-US" sz="3400" dirty="0" err="1" smtClean="0">
                <a:solidFill>
                  <a:srgbClr val="FF0000"/>
                </a:solidFill>
              </a:rPr>
              <a:t>mitis</a:t>
            </a:r>
            <a:r>
              <a:rPr lang="en-US" sz="3400" dirty="0" smtClean="0">
                <a:solidFill>
                  <a:srgbClr val="FF0000"/>
                </a:solidFill>
              </a:rPr>
              <a:t>, </a:t>
            </a:r>
            <a:r>
              <a:rPr lang="en-US" sz="3400" dirty="0" err="1" smtClean="0">
                <a:solidFill>
                  <a:srgbClr val="FF0000"/>
                </a:solidFill>
              </a:rPr>
              <a:t>intermedius</a:t>
            </a:r>
            <a:r>
              <a:rPr lang="en-US" sz="3400" dirty="0" smtClean="0">
                <a:solidFill>
                  <a:srgbClr val="FF0000"/>
                </a:solidFill>
              </a:rPr>
              <a:t>, and </a:t>
            </a:r>
            <a:r>
              <a:rPr lang="en-US" sz="3400" dirty="0" err="1" smtClean="0">
                <a:solidFill>
                  <a:srgbClr val="FF0000"/>
                </a:solidFill>
              </a:rPr>
              <a:t>belfanti</a:t>
            </a:r>
            <a:r>
              <a:rPr lang="en-US" sz="3400" dirty="0" smtClean="0">
                <a:solidFill>
                  <a:srgbClr val="FF0000"/>
                </a:solidFill>
              </a:rPr>
              <a:t>. </a:t>
            </a:r>
            <a:r>
              <a:rPr lang="en-US" sz="3400" dirty="0" smtClean="0"/>
              <a:t>These variants have been classified on the basis of growth characteristics such as colony morphology, biochemical reactions, and, severity of disease produced by infection. there may be difficulties with vision, speech, swallowing, </a:t>
            </a:r>
            <a:r>
              <a:rPr lang="en-US" dirty="0" smtClean="0"/>
              <a:t>or movement of the arms or legs.</a:t>
            </a:r>
            <a:endParaRPr lang="ar-IQ" dirty="0"/>
          </a:p>
        </p:txBody>
      </p:sp>
      <p:sp>
        <p:nvSpPr>
          <p:cNvPr id="4" name="مستطيل 3"/>
          <p:cNvSpPr/>
          <p:nvPr/>
        </p:nvSpPr>
        <p:spPr>
          <a:xfrm>
            <a:off x="2880319" y="3244334"/>
            <a:ext cx="3383362" cy="369332"/>
          </a:xfrm>
          <a:prstGeom prst="rect">
            <a:avLst/>
          </a:prstGeom>
        </p:spPr>
        <p:txBody>
          <a:bodyPr wrap="none">
            <a:spAutoFit/>
          </a:bodyPr>
          <a:lstStyle/>
          <a:p>
            <a:r>
              <a:rPr lang="en-US" i="1" dirty="0" smtClean="0">
                <a:solidFill>
                  <a:srgbClr val="FF0000"/>
                </a:solidFill>
              </a:rPr>
              <a:t>CORYNEBACTERIUM DIPHTHERIAE</a:t>
            </a:r>
            <a:endParaRPr lang="ar-IQ"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CORYNEBACTERIUM DIPHTHERIAE</a:t>
            </a:r>
            <a:endParaRPr lang="ar-IQ" dirty="0"/>
          </a:p>
        </p:txBody>
      </p:sp>
      <p:sp>
        <p:nvSpPr>
          <p:cNvPr id="3" name="عنصر نائب للمحتوى 2"/>
          <p:cNvSpPr>
            <a:spLocks noGrp="1"/>
          </p:cNvSpPr>
          <p:nvPr>
            <p:ph idx="1"/>
          </p:nvPr>
        </p:nvSpPr>
        <p:spPr/>
        <p:txBody>
          <a:bodyPr>
            <a:normAutofit fontScale="70000" lnSpcReduction="20000"/>
          </a:bodyPr>
          <a:lstStyle/>
          <a:p>
            <a:endParaRPr lang="en-US" dirty="0" smtClean="0"/>
          </a:p>
          <a:p>
            <a:pPr algn="l">
              <a:buNone/>
            </a:pPr>
            <a:r>
              <a:rPr lang="en-US" dirty="0" smtClean="0">
                <a:solidFill>
                  <a:srgbClr val="FF0000"/>
                </a:solidFill>
              </a:rPr>
              <a:t>Pathogenesis </a:t>
            </a:r>
          </a:p>
          <a:p>
            <a:pPr algn="l">
              <a:buNone/>
            </a:pPr>
            <a:r>
              <a:rPr lang="en-US" dirty="0" smtClean="0"/>
              <a:t> The principal human pathogen of the group </a:t>
            </a:r>
            <a:r>
              <a:rPr lang="en-US" i="1" dirty="0" smtClean="0"/>
              <a:t>is C </a:t>
            </a:r>
            <a:r>
              <a:rPr lang="en-US" i="1" dirty="0" err="1" smtClean="0"/>
              <a:t>diphtheriae</a:t>
            </a:r>
            <a:r>
              <a:rPr lang="en-US" dirty="0" smtClean="0"/>
              <a:t>. In nature</a:t>
            </a:r>
            <a:r>
              <a:rPr lang="en-US" i="1" dirty="0" smtClean="0"/>
              <a:t>, </a:t>
            </a:r>
            <a:r>
              <a:rPr lang="en-US" b="1" i="1" dirty="0" smtClean="0"/>
              <a:t>C </a:t>
            </a:r>
            <a:r>
              <a:rPr lang="en-US" b="1" i="1" dirty="0" err="1" smtClean="0"/>
              <a:t>diphtheriae</a:t>
            </a:r>
            <a:r>
              <a:rPr lang="en-US" b="1" dirty="0" smtClean="0"/>
              <a:t> occurs in the respiratory tract, in wounds, or on the skin of infected persons or normal carriers</a:t>
            </a:r>
            <a:r>
              <a:rPr lang="en-US" dirty="0" smtClean="0"/>
              <a:t>. It is spread by droplets or by contact to susceptible individuals; the bacilli then grow on mucous membranes or in skin abrasions, and those that are </a:t>
            </a:r>
            <a:r>
              <a:rPr lang="en-US" dirty="0" err="1" smtClean="0"/>
              <a:t>toxigenic</a:t>
            </a:r>
            <a:r>
              <a:rPr lang="en-US" dirty="0" smtClean="0"/>
              <a:t> start producing toxin. </a:t>
            </a:r>
          </a:p>
          <a:p>
            <a:pPr algn="l">
              <a:buNone/>
            </a:pPr>
            <a:r>
              <a:rPr lang="en-US" dirty="0" smtClean="0"/>
              <a:t> </a:t>
            </a:r>
            <a:r>
              <a:rPr lang="en-US" b="1" dirty="0" smtClean="0">
                <a:solidFill>
                  <a:srgbClr val="FF0000"/>
                </a:solidFill>
              </a:rPr>
              <a:t>(  factors )</a:t>
            </a:r>
            <a:r>
              <a:rPr lang="en-US" dirty="0" smtClean="0"/>
              <a:t>All </a:t>
            </a:r>
            <a:r>
              <a:rPr lang="en-US" dirty="0" err="1" smtClean="0"/>
              <a:t>toxigenic</a:t>
            </a:r>
            <a:r>
              <a:rPr lang="en-US" dirty="0" smtClean="0"/>
              <a:t> C </a:t>
            </a:r>
            <a:r>
              <a:rPr lang="en-US" dirty="0" err="1" smtClean="0"/>
              <a:t>diphtheriae</a:t>
            </a:r>
            <a:r>
              <a:rPr lang="en-US" dirty="0" smtClean="0"/>
              <a:t> are capable of elaborating the same disease-producing </a:t>
            </a:r>
            <a:r>
              <a:rPr lang="en-US" dirty="0" err="1" smtClean="0"/>
              <a:t>exotoxIn</a:t>
            </a:r>
            <a:r>
              <a:rPr lang="en-US" dirty="0" smtClean="0"/>
              <a:t> vitro production of this toxin depends largely on the </a:t>
            </a:r>
            <a:r>
              <a:rPr lang="en-US" b="1" dirty="0" smtClean="0"/>
              <a:t>concentration of iron.</a:t>
            </a:r>
            <a:r>
              <a:rPr lang="en-US" dirty="0" smtClean="0"/>
              <a:t> Toxin production is optimal at 0.14 µg of iron per milliliter of medium but is virtually suppressed at 0.5 µg/ </a:t>
            </a:r>
            <a:r>
              <a:rPr lang="en-US" dirty="0" err="1" smtClean="0"/>
              <a:t>mL</a:t>
            </a:r>
            <a:r>
              <a:rPr lang="en-US" b="1" dirty="0" err="1" smtClean="0"/>
              <a:t>.</a:t>
            </a:r>
            <a:r>
              <a:rPr lang="en-US" b="1" dirty="0" smtClean="0"/>
              <a:t> Other factors influencing the yield of toxin in vitro are osmotic pressure, amino acid concentration, pH, and availability of suitable carbon and nitrogen sources. </a:t>
            </a:r>
            <a:r>
              <a:rPr lang="en-US" dirty="0" err="1" smtClean="0"/>
              <a:t>ater</a:t>
            </a:r>
            <a:r>
              <a:rPr lang="en-US" dirty="0" smtClean="0"/>
              <a:t>, </a:t>
            </a:r>
            <a:endParaRPr lang="ar-IQ"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CORYNEBACTERIUM DIPHTHERIAE</a:t>
            </a:r>
            <a:endParaRPr lang="ar-IQ" dirty="0"/>
          </a:p>
        </p:txBody>
      </p:sp>
      <p:sp>
        <p:nvSpPr>
          <p:cNvPr id="3" name="عنصر نائب للمحتوى 2"/>
          <p:cNvSpPr>
            <a:spLocks noGrp="1"/>
          </p:cNvSpPr>
          <p:nvPr>
            <p:ph idx="1"/>
          </p:nvPr>
        </p:nvSpPr>
        <p:spPr/>
        <p:txBody>
          <a:bodyPr>
            <a:normAutofit fontScale="62500" lnSpcReduction="20000"/>
          </a:bodyPr>
          <a:lstStyle/>
          <a:p>
            <a:pPr algn="l"/>
            <a:r>
              <a:rPr lang="en-US" b="1" dirty="0" smtClean="0"/>
              <a:t>Diphtheria toxin is a heat-labile polypeptide</a:t>
            </a:r>
            <a:r>
              <a:rPr lang="en-US" dirty="0" smtClean="0"/>
              <a:t> </a:t>
            </a:r>
          </a:p>
          <a:p>
            <a:pPr algn="l">
              <a:buNone/>
            </a:pPr>
            <a:r>
              <a:rPr lang="en-US" b="1" dirty="0" smtClean="0"/>
              <a:t> </a:t>
            </a:r>
            <a:r>
              <a:rPr lang="en-US" b="1" dirty="0" smtClean="0">
                <a:solidFill>
                  <a:srgbClr val="FF0000"/>
                </a:solidFill>
              </a:rPr>
              <a:t>(   Mechanisms )</a:t>
            </a:r>
            <a:r>
              <a:rPr lang="en-US" dirty="0" smtClean="0">
                <a:solidFill>
                  <a:srgbClr val="FF0000"/>
                </a:solidFill>
              </a:rPr>
              <a:t>  </a:t>
            </a:r>
            <a:r>
              <a:rPr lang="en-US" dirty="0" smtClean="0"/>
              <a:t>Diphtheria  toxin is absorbed into the mucous membranes and causes destruction of epithelium and a superficial inflammatory response. The necrotic epithelium becomes embedded in exuding fibrin and red and white cells, so that a </a:t>
            </a:r>
            <a:r>
              <a:rPr lang="en-US" b="1" dirty="0" smtClean="0"/>
              <a:t>grayish “</a:t>
            </a:r>
            <a:r>
              <a:rPr lang="en-US" b="1" dirty="0" err="1" smtClean="0"/>
              <a:t>pseudomembrane</a:t>
            </a:r>
            <a:r>
              <a:rPr lang="en-US" b="1" dirty="0" smtClean="0"/>
              <a:t>”</a:t>
            </a:r>
            <a:r>
              <a:rPr lang="en-US" dirty="0" smtClean="0"/>
              <a:t> is formed—commonly over the tonsils, pharynx, or larynx. Any attempt to remove the </a:t>
            </a:r>
            <a:r>
              <a:rPr lang="en-US" dirty="0" err="1" smtClean="0"/>
              <a:t>pseudomembrane</a:t>
            </a:r>
            <a:r>
              <a:rPr lang="en-US" dirty="0" smtClean="0"/>
              <a:t> exposes and tears the capillaries and thus results in bleeding. The regional lymph nodes in the neck enlarge, and there may be marked edema of the entire neck.</a:t>
            </a:r>
          </a:p>
          <a:p>
            <a:pPr algn="l">
              <a:buNone/>
            </a:pPr>
            <a:r>
              <a:rPr lang="en-US" dirty="0" smtClean="0"/>
              <a:t>The diphtheria bacilli within the membrane continue to produce toxin actively. This is absorbed and results in distant toxic damage,</a:t>
            </a:r>
            <a:r>
              <a:rPr lang="en-US" b="1" dirty="0" smtClean="0"/>
              <a:t>(</a:t>
            </a:r>
          </a:p>
          <a:p>
            <a:pPr algn="l">
              <a:buNone/>
            </a:pPr>
            <a:r>
              <a:rPr lang="en-US" b="1" dirty="0" smtClean="0">
                <a:solidFill>
                  <a:srgbClr val="FF0000"/>
                </a:solidFill>
              </a:rPr>
              <a:t>complications )</a:t>
            </a:r>
            <a:r>
              <a:rPr lang="en-US" dirty="0" smtClean="0">
                <a:solidFill>
                  <a:srgbClr val="FF0000"/>
                </a:solidFill>
              </a:rPr>
              <a:t>   </a:t>
            </a:r>
            <a:r>
              <a:rPr lang="en-US" dirty="0" smtClean="0"/>
              <a:t>particularly </a:t>
            </a:r>
            <a:r>
              <a:rPr lang="en-US" dirty="0" err="1" smtClean="0"/>
              <a:t>parenchymatous</a:t>
            </a:r>
            <a:r>
              <a:rPr lang="en-US" dirty="0" smtClean="0"/>
              <a:t> degeneration, fatty infiltration, and necrosis in heart muscle, liver, kidneys, and adrenals, sometimes accompanied by gross hemorrhage. The toxin also produces nerve damage, resulting often in paralysis of the soft palate, eye muscles, or extremities .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CORYNEBACTERIUM DIPHTHERIAE</a:t>
            </a:r>
            <a:endParaRPr lang="ar-IQ"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dirty="0" smtClean="0"/>
              <a:t>Diagnostic Laboratory Tests </a:t>
            </a:r>
          </a:p>
          <a:p>
            <a:pPr algn="l">
              <a:buNone/>
            </a:pPr>
            <a:r>
              <a:rPr lang="en-US" dirty="0" smtClean="0"/>
              <a:t> </a:t>
            </a:r>
            <a:r>
              <a:rPr lang="en-US" b="1" dirty="0" smtClean="0"/>
              <a:t>Dacron swabs </a:t>
            </a:r>
            <a:r>
              <a:rPr lang="en-US" dirty="0" smtClean="0"/>
              <a:t>from the nose, throat, or other suspected lesions </a:t>
            </a:r>
          </a:p>
          <a:p>
            <a:pPr algn="l">
              <a:buNone/>
            </a:pPr>
            <a:r>
              <a:rPr lang="en-US" b="1" dirty="0" smtClean="0"/>
              <a:t>The swab </a:t>
            </a:r>
            <a:r>
              <a:rPr lang="en-US" dirty="0" smtClean="0"/>
              <a:t>should then be placed in </a:t>
            </a:r>
            <a:r>
              <a:rPr lang="en-US" b="1" dirty="0" smtClean="0"/>
              <a:t>semisolid transport </a:t>
            </a:r>
            <a:r>
              <a:rPr lang="en-US" dirty="0" smtClean="0"/>
              <a:t>media such as </a:t>
            </a:r>
            <a:r>
              <a:rPr lang="en-US" dirty="0" err="1" smtClean="0"/>
              <a:t>Amies</a:t>
            </a:r>
            <a:r>
              <a:rPr lang="en-US" dirty="0" smtClean="0"/>
              <a:t>. </a:t>
            </a:r>
          </a:p>
          <a:p>
            <a:pPr algn="l">
              <a:buNone/>
            </a:pPr>
            <a:r>
              <a:rPr lang="en-US" b="1" dirty="0" smtClean="0"/>
              <a:t>Smears stained</a:t>
            </a:r>
            <a:r>
              <a:rPr lang="en-US" dirty="0" smtClean="0"/>
              <a:t> with alkaline  or gram stain show beaded rods in typical arrangement.</a:t>
            </a:r>
          </a:p>
          <a:p>
            <a:pPr algn="l">
              <a:buNone/>
            </a:pPr>
            <a:r>
              <a:rPr lang="en-US" dirty="0" smtClean="0"/>
              <a:t> </a:t>
            </a:r>
            <a:r>
              <a:rPr lang="en-US" b="1" dirty="0" smtClean="0"/>
              <a:t>Inoculate </a:t>
            </a:r>
            <a:r>
              <a:rPr lang="en-US" dirty="0" smtClean="0"/>
              <a:t>a blood agar plate (to rule out hemolytic streptococci), a </a:t>
            </a:r>
            <a:r>
              <a:rPr lang="en-US" dirty="0" err="1" smtClean="0"/>
              <a:t>Loeffler</a:t>
            </a:r>
            <a:r>
              <a:rPr lang="en-US" dirty="0" smtClean="0"/>
              <a:t> slant, and a </a:t>
            </a:r>
            <a:r>
              <a:rPr lang="en-US" dirty="0" err="1" smtClean="0"/>
              <a:t>tellurite</a:t>
            </a:r>
            <a:r>
              <a:rPr lang="en-US" dirty="0" smtClean="0"/>
              <a:t> plate (</a:t>
            </a:r>
            <a:r>
              <a:rPr lang="en-US" dirty="0" err="1" smtClean="0"/>
              <a:t>eg</a:t>
            </a:r>
            <a:r>
              <a:rPr lang="en-US" dirty="0" smtClean="0"/>
              <a:t>, </a:t>
            </a:r>
            <a:r>
              <a:rPr lang="en-US" dirty="0" err="1" smtClean="0"/>
              <a:t>cystine-tellurite</a:t>
            </a:r>
            <a:r>
              <a:rPr lang="en-US" dirty="0" smtClean="0"/>
              <a:t> agar or modified </a:t>
            </a:r>
            <a:r>
              <a:rPr lang="en-US" dirty="0" err="1" smtClean="0"/>
              <a:t>Tinsdale</a:t>
            </a:r>
            <a:r>
              <a:rPr lang="en-US" dirty="0" smtClean="0"/>
              <a:t> medium) and incubate all at 37 °C. In 12–18 hours, the </a:t>
            </a:r>
            <a:r>
              <a:rPr lang="en-US" dirty="0" err="1" smtClean="0"/>
              <a:t>Loeffler</a:t>
            </a:r>
            <a:r>
              <a:rPr lang="en-US" dirty="0" smtClean="0"/>
              <a:t> slant may yield organisms of typical “diphtheria-like” morphology. In 36–48 hours, the colonies on </a:t>
            </a:r>
            <a:r>
              <a:rPr lang="en-US" dirty="0" err="1" smtClean="0"/>
              <a:t>tellurite</a:t>
            </a:r>
            <a:r>
              <a:rPr lang="en-US" dirty="0" smtClean="0"/>
              <a:t> medium are sufficiently definite for recognition of C </a:t>
            </a:r>
            <a:r>
              <a:rPr lang="en-US" dirty="0" err="1" smtClean="0"/>
              <a:t>diphtheriae</a:t>
            </a:r>
            <a:r>
              <a:rPr lang="en-US" dirty="0" smtClean="0"/>
              <a:t>.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CORYNEBACTERIUM DIPHTHERIAE</a:t>
            </a:r>
            <a:endParaRPr lang="ar-IQ"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dirty="0" smtClean="0">
                <a:solidFill>
                  <a:srgbClr val="FF0000"/>
                </a:solidFill>
              </a:rPr>
              <a:t>A presumptive </a:t>
            </a:r>
            <a:r>
              <a:rPr lang="en-US" i="1" dirty="0" smtClean="0">
                <a:solidFill>
                  <a:srgbClr val="FF0000"/>
                </a:solidFill>
              </a:rPr>
              <a:t>C </a:t>
            </a:r>
            <a:r>
              <a:rPr lang="en-US" i="1" dirty="0" err="1" smtClean="0">
                <a:solidFill>
                  <a:srgbClr val="FF0000"/>
                </a:solidFill>
              </a:rPr>
              <a:t>diphtheriae</a:t>
            </a:r>
            <a:r>
              <a:rPr lang="en-US" dirty="0" smtClean="0">
                <a:solidFill>
                  <a:srgbClr val="FF0000"/>
                </a:solidFill>
              </a:rPr>
              <a:t> isolate </a:t>
            </a:r>
            <a:r>
              <a:rPr lang="en-US" dirty="0" smtClean="0"/>
              <a:t>should be subjected to testing for </a:t>
            </a:r>
            <a:r>
              <a:rPr lang="en-US" dirty="0" err="1" smtClean="0">
                <a:solidFill>
                  <a:srgbClr val="FF0000"/>
                </a:solidFill>
              </a:rPr>
              <a:t>toxigenicity</a:t>
            </a:r>
            <a:r>
              <a:rPr lang="en-US" dirty="0" smtClean="0">
                <a:solidFill>
                  <a:srgbClr val="FF0000"/>
                </a:solidFill>
              </a:rPr>
              <a:t>.  There are several methods, as follows</a:t>
            </a:r>
            <a:r>
              <a:rPr lang="en-US" dirty="0" smtClean="0"/>
              <a:t>:</a:t>
            </a:r>
          </a:p>
          <a:p>
            <a:pPr algn="l">
              <a:buNone/>
            </a:pPr>
            <a:r>
              <a:rPr lang="en-US" dirty="0" smtClean="0">
                <a:solidFill>
                  <a:srgbClr val="FF0000"/>
                </a:solidFill>
              </a:rPr>
              <a:t>1 - A filter paper disk containing antitoxin </a:t>
            </a:r>
            <a:r>
              <a:rPr lang="en-US" dirty="0" smtClean="0"/>
              <a:t>is placed on an agar plate. The cultures to be tested for </a:t>
            </a:r>
            <a:r>
              <a:rPr lang="en-US" dirty="0" err="1" smtClean="0"/>
              <a:t>toxigenicity</a:t>
            </a:r>
            <a:r>
              <a:rPr lang="en-US" dirty="0" smtClean="0"/>
              <a:t> are spot </a:t>
            </a:r>
            <a:r>
              <a:rPr lang="en-US" dirty="0" err="1" smtClean="0"/>
              <a:t>innoculated</a:t>
            </a:r>
            <a:r>
              <a:rPr lang="en-US" dirty="0" smtClean="0"/>
              <a:t> 7 to 9 mm away from the disk. After 48 hours of incubation, the antitoxin diffusing from the paper disk has precipitated the toxin diffusing from </a:t>
            </a:r>
            <a:r>
              <a:rPr lang="en-US" dirty="0" err="1" smtClean="0"/>
              <a:t>toxigenic</a:t>
            </a:r>
            <a:r>
              <a:rPr lang="en-US" dirty="0" smtClean="0"/>
              <a:t> cultures and has resulted in precipitate bands between the disk and the bacterial growth. This is the modified </a:t>
            </a:r>
            <a:r>
              <a:rPr lang="en-US" dirty="0" err="1" smtClean="0"/>
              <a:t>Elek</a:t>
            </a:r>
            <a:r>
              <a:rPr lang="en-US" dirty="0" smtClean="0"/>
              <a:t> method described by the WHO Diphtheria Reference Unit.</a:t>
            </a:r>
          </a:p>
          <a:p>
            <a:pPr algn="l">
              <a:buNone/>
            </a:pPr>
            <a:r>
              <a:rPr lang="en-US" dirty="0" smtClean="0">
                <a:solidFill>
                  <a:srgbClr val="FF0000"/>
                </a:solidFill>
              </a:rPr>
              <a:t>2 - Polymerase chain reaction-based </a:t>
            </a:r>
            <a:r>
              <a:rPr lang="en-US" dirty="0" smtClean="0"/>
              <a:t>methods have been described for detection of the diphtheria toxin gene (</a:t>
            </a:r>
            <a:r>
              <a:rPr lang="en-US" dirty="0" err="1" smtClean="0"/>
              <a:t>tox</a:t>
            </a:r>
            <a:endParaRPr lang="en-US" dirty="0" smtClean="0"/>
          </a:p>
          <a:p>
            <a:pPr algn="l">
              <a:buNone/>
            </a:pPr>
            <a:r>
              <a:rPr lang="en-US" b="1" dirty="0" smtClean="0">
                <a:solidFill>
                  <a:srgbClr val="FF0000"/>
                </a:solidFill>
              </a:rPr>
              <a:t>3 - Enzyme-linked </a:t>
            </a:r>
            <a:r>
              <a:rPr lang="en-US" b="1" dirty="0" err="1" smtClean="0">
                <a:solidFill>
                  <a:srgbClr val="FF0000"/>
                </a:solidFill>
              </a:rPr>
              <a:t>immunosorbent</a:t>
            </a:r>
            <a:r>
              <a:rPr lang="en-US" b="1" dirty="0" smtClean="0">
                <a:solidFill>
                  <a:srgbClr val="FF0000"/>
                </a:solidFill>
              </a:rPr>
              <a:t> assays</a:t>
            </a:r>
            <a:r>
              <a:rPr lang="en-US" dirty="0" smtClean="0">
                <a:solidFill>
                  <a:srgbClr val="FF0000"/>
                </a:solidFill>
              </a:rPr>
              <a:t> </a:t>
            </a:r>
            <a:r>
              <a:rPr lang="en-US" dirty="0" smtClean="0"/>
              <a:t>can be used to detect diphtheria toxin from clinical </a:t>
            </a:r>
            <a:r>
              <a:rPr lang="en-US" i="1" dirty="0" smtClean="0"/>
              <a:t>C </a:t>
            </a:r>
            <a:r>
              <a:rPr lang="en-US" i="1" dirty="0" err="1" smtClean="0"/>
              <a:t>diphtheriae</a:t>
            </a:r>
            <a:r>
              <a:rPr lang="en-US" dirty="0" smtClean="0"/>
              <a:t> isolates.</a:t>
            </a:r>
          </a:p>
          <a:p>
            <a:pPr algn="l">
              <a:buNone/>
            </a:pPr>
            <a:r>
              <a:rPr lang="en-US" dirty="0" smtClean="0">
                <a:solidFill>
                  <a:srgbClr val="FF0000"/>
                </a:solidFill>
              </a:rPr>
              <a:t>4 - An </a:t>
            </a:r>
            <a:r>
              <a:rPr lang="en-US" dirty="0" err="1" smtClean="0">
                <a:solidFill>
                  <a:srgbClr val="FF0000"/>
                </a:solidFill>
              </a:rPr>
              <a:t>immunochromographic</a:t>
            </a:r>
            <a:r>
              <a:rPr lang="en-US" dirty="0" smtClean="0">
                <a:solidFill>
                  <a:srgbClr val="FF0000"/>
                </a:solidFill>
              </a:rPr>
              <a:t> strip assay </a:t>
            </a:r>
            <a:r>
              <a:rPr lang="en-US" dirty="0" smtClean="0"/>
              <a:t>allows detection of diphtheria toxin in a matter of hours. This assay is highly sensitive. </a:t>
            </a:r>
            <a:endParaRPr lang="ar-IQ"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CORYNEBACTERIUM DIPHTHERIAE</a:t>
            </a:r>
            <a:endParaRPr lang="ar-IQ" dirty="0"/>
          </a:p>
        </p:txBody>
      </p:sp>
      <p:sp>
        <p:nvSpPr>
          <p:cNvPr id="3" name="عنصر نائب للمحتوى 2"/>
          <p:cNvSpPr>
            <a:spLocks noGrp="1"/>
          </p:cNvSpPr>
          <p:nvPr>
            <p:ph idx="1"/>
          </p:nvPr>
        </p:nvSpPr>
        <p:spPr/>
        <p:txBody>
          <a:bodyPr>
            <a:normAutofit fontScale="92500" lnSpcReduction="20000"/>
          </a:bodyPr>
          <a:lstStyle/>
          <a:p>
            <a:pPr algn="l">
              <a:buNone/>
            </a:pPr>
            <a:r>
              <a:rPr lang="en-US" dirty="0" smtClean="0">
                <a:solidFill>
                  <a:srgbClr val="FF0000"/>
                </a:solidFill>
              </a:rPr>
              <a:t>Epidemiology, Prevention, &amp; Control</a:t>
            </a:r>
          </a:p>
          <a:p>
            <a:pPr algn="l">
              <a:buNone/>
            </a:pPr>
            <a:r>
              <a:rPr lang="en-US" dirty="0" smtClean="0"/>
              <a:t> Before artificial immunization, diphtheria was mainly a disease of small children.  </a:t>
            </a:r>
            <a:r>
              <a:rPr lang="en-US" dirty="0" smtClean="0">
                <a:solidFill>
                  <a:srgbClr val="92D050"/>
                </a:solidFill>
              </a:rPr>
              <a:t>Active immunization in childhood with diphtheria </a:t>
            </a:r>
            <a:r>
              <a:rPr lang="en-US" dirty="0" err="1" smtClean="0">
                <a:solidFill>
                  <a:srgbClr val="92D050"/>
                </a:solidFill>
              </a:rPr>
              <a:t>toxoid</a:t>
            </a:r>
            <a:r>
              <a:rPr lang="en-US" dirty="0" smtClean="0">
                <a:solidFill>
                  <a:srgbClr val="92D050"/>
                </a:solidFill>
              </a:rPr>
              <a:t> yields antitoxin levels that are generally adequate until adulthood.</a:t>
            </a:r>
          </a:p>
          <a:p>
            <a:pPr algn="l">
              <a:buNone/>
            </a:pPr>
            <a:r>
              <a:rPr lang="en-US" dirty="0" smtClean="0"/>
              <a:t> A filtrate of broth culture of a </a:t>
            </a:r>
            <a:r>
              <a:rPr lang="en-US" dirty="0" err="1" smtClean="0"/>
              <a:t>toxigenic</a:t>
            </a:r>
            <a:r>
              <a:rPr lang="en-US" dirty="0" smtClean="0"/>
              <a:t> strain is treated with 0.3% formalin and incubated at 37 °C until toxicity has disappeared. This fluid </a:t>
            </a:r>
            <a:r>
              <a:rPr lang="en-US" dirty="0" err="1" smtClean="0"/>
              <a:t>toxoid</a:t>
            </a:r>
            <a:r>
              <a:rPr lang="en-US" dirty="0" smtClean="0"/>
              <a:t> is purified and standardized in flocculating units (Lf doses). immunization of children.</a:t>
            </a:r>
            <a:endParaRPr lang="ar-IQ"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sz="3100" dirty="0" smtClean="0">
                <a:solidFill>
                  <a:srgbClr val="FF0000"/>
                </a:solidFill>
              </a:rPr>
              <a:t/>
            </a:r>
            <a:br>
              <a:rPr lang="ar-IQ" sz="3100" dirty="0" smtClean="0">
                <a:solidFill>
                  <a:srgbClr val="FF0000"/>
                </a:solidFill>
              </a:rPr>
            </a:br>
            <a:r>
              <a:rPr lang="en-US" sz="3100" dirty="0" smtClean="0">
                <a:solidFill>
                  <a:srgbClr val="FF0000"/>
                </a:solidFill>
              </a:rPr>
              <a:t>Enteric Gram-Negative Rods (</a:t>
            </a:r>
            <a:r>
              <a:rPr lang="en-US" sz="3100" dirty="0" err="1" smtClean="0">
                <a:solidFill>
                  <a:srgbClr val="FF0000"/>
                </a:solidFill>
              </a:rPr>
              <a:t>Enterobacteriaceae</a:t>
            </a:r>
            <a:r>
              <a:rPr lang="en-US" sz="3100" dirty="0" smtClean="0">
                <a:solidFill>
                  <a:srgbClr val="FF0000"/>
                </a:solidFill>
              </a:rPr>
              <a:t>)</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92500" lnSpcReduction="10000"/>
          </a:bodyPr>
          <a:lstStyle/>
          <a:p>
            <a:pPr algn="l">
              <a:buNone/>
            </a:pPr>
            <a:r>
              <a:rPr lang="en-US" dirty="0" smtClean="0"/>
              <a:t>The </a:t>
            </a:r>
            <a:r>
              <a:rPr lang="en-US" dirty="0" err="1" smtClean="0">
                <a:solidFill>
                  <a:srgbClr val="FF0000"/>
                </a:solidFill>
              </a:rPr>
              <a:t>Enterobacteriaceae</a:t>
            </a:r>
            <a:r>
              <a:rPr lang="en-US" dirty="0" smtClean="0">
                <a:solidFill>
                  <a:srgbClr val="FF0000"/>
                </a:solidFill>
              </a:rPr>
              <a:t> </a:t>
            </a:r>
            <a:r>
              <a:rPr lang="en-US" dirty="0" smtClean="0"/>
              <a:t>are a large,  heterogeneous group </a:t>
            </a:r>
            <a:r>
              <a:rPr lang="en-US" dirty="0" smtClean="0">
                <a:solidFill>
                  <a:srgbClr val="FF0000"/>
                </a:solidFill>
              </a:rPr>
              <a:t>of gram-negative rods </a:t>
            </a:r>
            <a:r>
              <a:rPr lang="en-US" dirty="0" smtClean="0"/>
              <a:t>whose </a:t>
            </a:r>
            <a:r>
              <a:rPr lang="en-US" dirty="0" smtClean="0">
                <a:solidFill>
                  <a:srgbClr val="FF0000"/>
                </a:solidFill>
              </a:rPr>
              <a:t>natural habitat is the intestinal tract of humans and animals</a:t>
            </a:r>
            <a:r>
              <a:rPr lang="en-US" dirty="0" smtClean="0"/>
              <a:t>. The family includes many genera (Escherichia, </a:t>
            </a:r>
            <a:r>
              <a:rPr lang="en-US" dirty="0" err="1" smtClean="0"/>
              <a:t>Shigella</a:t>
            </a:r>
            <a:r>
              <a:rPr lang="en-US" dirty="0" smtClean="0"/>
              <a:t>, Salmonella, </a:t>
            </a:r>
            <a:r>
              <a:rPr lang="en-US" dirty="0" err="1" smtClean="0"/>
              <a:t>Enterobacter</a:t>
            </a:r>
            <a:r>
              <a:rPr lang="en-US" dirty="0" smtClean="0"/>
              <a:t>, </a:t>
            </a:r>
            <a:r>
              <a:rPr lang="en-US" dirty="0" err="1" smtClean="0"/>
              <a:t>Klebsiella</a:t>
            </a:r>
            <a:r>
              <a:rPr lang="en-US" dirty="0" smtClean="0"/>
              <a:t>, </a:t>
            </a:r>
            <a:r>
              <a:rPr lang="en-US" dirty="0" err="1" smtClean="0"/>
              <a:t>Serratia</a:t>
            </a:r>
            <a:r>
              <a:rPr lang="en-US" dirty="0" smtClean="0"/>
              <a:t>, Proteus, and others). Some enteric organisms, </a:t>
            </a:r>
            <a:r>
              <a:rPr lang="en-US" dirty="0" err="1" smtClean="0"/>
              <a:t>eg</a:t>
            </a:r>
            <a:r>
              <a:rPr lang="en-US" i="1" dirty="0" smtClean="0"/>
              <a:t>, Escherichia coli</a:t>
            </a:r>
            <a:r>
              <a:rPr lang="en-US" dirty="0" smtClean="0"/>
              <a:t>, are part of the normal flora and incidentally cause disease, while others, the salmonellae and </a:t>
            </a:r>
            <a:r>
              <a:rPr lang="en-US" dirty="0" err="1" smtClean="0"/>
              <a:t>shigellae</a:t>
            </a:r>
            <a:r>
              <a:rPr lang="en-US" dirty="0" smtClean="0"/>
              <a:t>, are regularly pathogenic for humans. </a:t>
            </a:r>
            <a:endParaRPr lang="ar-IQ"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r>
              <a:rPr lang="en-US" dirty="0" smtClean="0">
                <a:solidFill>
                  <a:srgbClr val="FF0000"/>
                </a:solidFill>
              </a:rPr>
              <a:t>)</a:t>
            </a:r>
            <a:endParaRPr lang="ar-IQ" dirty="0"/>
          </a:p>
        </p:txBody>
      </p:sp>
      <p:sp>
        <p:nvSpPr>
          <p:cNvPr id="3" name="عنصر نائب للمحتوى 2"/>
          <p:cNvSpPr>
            <a:spLocks noGrp="1"/>
          </p:cNvSpPr>
          <p:nvPr>
            <p:ph idx="1"/>
          </p:nvPr>
        </p:nvSpPr>
        <p:spPr/>
        <p:txBody>
          <a:bodyPr>
            <a:normAutofit fontScale="92500" lnSpcReduction="20000"/>
          </a:bodyPr>
          <a:lstStyle/>
          <a:p>
            <a:pPr algn="l">
              <a:buNone/>
            </a:pPr>
            <a:r>
              <a:rPr lang="en-US" dirty="0" smtClean="0"/>
              <a:t>The </a:t>
            </a:r>
            <a:r>
              <a:rPr lang="en-US" dirty="0" err="1" smtClean="0"/>
              <a:t>Enterobacteriaceae</a:t>
            </a:r>
            <a:r>
              <a:rPr lang="en-US" dirty="0" smtClean="0"/>
              <a:t> </a:t>
            </a:r>
            <a:r>
              <a:rPr lang="en-US" dirty="0" smtClean="0">
                <a:solidFill>
                  <a:srgbClr val="FF0000"/>
                </a:solidFill>
              </a:rPr>
              <a:t>are facultative anaerobes or aerobes</a:t>
            </a:r>
            <a:r>
              <a:rPr lang="en-US" dirty="0" smtClean="0"/>
              <a:t>, ferment a </a:t>
            </a:r>
            <a:r>
              <a:rPr lang="en-US" dirty="0" smtClean="0">
                <a:solidFill>
                  <a:srgbClr val="FF0000"/>
                </a:solidFill>
              </a:rPr>
              <a:t>wide range of carbohydrates</a:t>
            </a:r>
            <a:r>
              <a:rPr lang="en-US" dirty="0" smtClean="0"/>
              <a:t>, possess a complex </a:t>
            </a:r>
            <a:r>
              <a:rPr lang="en-US" dirty="0" smtClean="0">
                <a:solidFill>
                  <a:srgbClr val="FF0000"/>
                </a:solidFill>
              </a:rPr>
              <a:t>antigenic structure</a:t>
            </a:r>
            <a:r>
              <a:rPr lang="en-US" dirty="0" smtClean="0"/>
              <a:t>, and produce a </a:t>
            </a:r>
            <a:r>
              <a:rPr lang="en-US" dirty="0" smtClean="0">
                <a:solidFill>
                  <a:srgbClr val="FF0000"/>
                </a:solidFill>
              </a:rPr>
              <a:t>variety of toxins and other virulence factors</a:t>
            </a:r>
            <a:r>
              <a:rPr lang="en-US" dirty="0" smtClean="0"/>
              <a:t>. bacteria may also be called </a:t>
            </a:r>
            <a:r>
              <a:rPr lang="en-US" dirty="0" err="1" smtClean="0"/>
              <a:t>coliform.</a:t>
            </a:r>
            <a:r>
              <a:rPr lang="en-US" b="1" dirty="0" err="1" smtClean="0"/>
              <a:t>The</a:t>
            </a:r>
            <a:r>
              <a:rPr lang="en-US" b="1" dirty="0" smtClean="0"/>
              <a:t> </a:t>
            </a:r>
            <a:r>
              <a:rPr lang="en-US" b="1" dirty="0" err="1" smtClean="0"/>
              <a:t>Enterobacteriaceae</a:t>
            </a:r>
            <a:r>
              <a:rPr lang="en-US" b="1" dirty="0" smtClean="0"/>
              <a:t> are short gram-negative rods.</a:t>
            </a:r>
            <a:r>
              <a:rPr lang="en-US" dirty="0" smtClean="0"/>
              <a:t> Typical morphology is seen in growth on solid media in vitro, but morphology is highly variable in clinical specimens</a:t>
            </a:r>
            <a:r>
              <a:rPr lang="en-US" b="1" dirty="0" smtClean="0"/>
              <a:t>. Capsules are large and regular in </a:t>
            </a:r>
            <a:r>
              <a:rPr lang="en-US" b="1" dirty="0" err="1" smtClean="0"/>
              <a:t>klebsiella</a:t>
            </a:r>
            <a:r>
              <a:rPr lang="en-US" dirty="0" smtClean="0"/>
              <a:t>, less so in </a:t>
            </a:r>
            <a:r>
              <a:rPr lang="en-US" dirty="0" err="1" smtClean="0"/>
              <a:t>enterobacter</a:t>
            </a:r>
            <a:r>
              <a:rPr lang="en-US" dirty="0" smtClean="0"/>
              <a:t>, and uncommon in the other species.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r>
              <a:rPr lang="en-US" dirty="0" smtClean="0">
                <a:solidFill>
                  <a:srgbClr val="FF0000"/>
                </a:solidFill>
              </a:rPr>
              <a:t>)</a:t>
            </a:r>
            <a:endParaRPr lang="ar-IQ"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dirty="0" smtClean="0">
                <a:solidFill>
                  <a:srgbClr val="FF0000"/>
                </a:solidFill>
              </a:rPr>
              <a:t>CLASSIFICATION</a:t>
            </a:r>
            <a:r>
              <a:rPr lang="en-US" dirty="0" smtClean="0"/>
              <a:t> </a:t>
            </a:r>
          </a:p>
          <a:p>
            <a:pPr algn="l">
              <a:buNone/>
            </a:pPr>
            <a:r>
              <a:rPr lang="en-US" dirty="0" smtClean="0"/>
              <a:t>The </a:t>
            </a:r>
            <a:r>
              <a:rPr lang="en-US" dirty="0" err="1" smtClean="0"/>
              <a:t>Enterobacteriaceae</a:t>
            </a:r>
            <a:r>
              <a:rPr lang="en-US" dirty="0" smtClean="0"/>
              <a:t> are the most common group of gram-negative rods cultured in the clinical laboratory and along with staphylococci and streptococci are among the most common bacteria that cause disease. The taxonomy of the </a:t>
            </a:r>
            <a:r>
              <a:rPr lang="en-US" dirty="0" err="1" smtClean="0"/>
              <a:t>Enterobacteriaceae</a:t>
            </a:r>
            <a:r>
              <a:rPr lang="en-US" dirty="0" smtClean="0"/>
              <a:t> is complex and rapidly changing since the introduction of techniques that measure evolutionary distance, such as nucleic acid hybridization and sequencing. More than 25 genera and 110 species or groups have been defined; however, the clinically significant </a:t>
            </a:r>
            <a:r>
              <a:rPr lang="en-US" dirty="0" err="1" smtClean="0"/>
              <a:t>Enterobacteriaceae</a:t>
            </a:r>
            <a:r>
              <a:rPr lang="en-US" dirty="0" smtClean="0"/>
              <a:t> comprise 20–25 species, and other species are encountered infrequently. </a:t>
            </a:r>
          </a:p>
          <a:p>
            <a:pPr algn="l">
              <a:buNone/>
            </a:pPr>
            <a:r>
              <a:rPr lang="en-US" dirty="0" smtClean="0">
                <a:solidFill>
                  <a:srgbClr val="FF0000"/>
                </a:solidFill>
              </a:rPr>
              <a:t>They are gram-negative rods, </a:t>
            </a:r>
            <a:r>
              <a:rPr lang="en-US" dirty="0" smtClean="0"/>
              <a:t>either motile with </a:t>
            </a:r>
            <a:r>
              <a:rPr lang="en-US" dirty="0" err="1" smtClean="0">
                <a:solidFill>
                  <a:srgbClr val="FF0000"/>
                </a:solidFill>
              </a:rPr>
              <a:t>peritrichous</a:t>
            </a:r>
            <a:r>
              <a:rPr lang="en-US" dirty="0" smtClean="0">
                <a:solidFill>
                  <a:srgbClr val="FF0000"/>
                </a:solidFill>
              </a:rPr>
              <a:t> flagella </a:t>
            </a:r>
            <a:r>
              <a:rPr lang="en-US" dirty="0" smtClean="0"/>
              <a:t>or </a:t>
            </a:r>
            <a:r>
              <a:rPr lang="en-US" dirty="0" err="1" smtClean="0">
                <a:solidFill>
                  <a:srgbClr val="FF0000"/>
                </a:solidFill>
              </a:rPr>
              <a:t>nonmotile</a:t>
            </a:r>
            <a:r>
              <a:rPr lang="en-US" dirty="0" smtClean="0">
                <a:solidFill>
                  <a:srgbClr val="FF0000"/>
                </a:solidFill>
              </a:rPr>
              <a:t>; </a:t>
            </a:r>
            <a:r>
              <a:rPr lang="en-US" dirty="0" smtClean="0"/>
              <a:t>grow </a:t>
            </a:r>
            <a:r>
              <a:rPr lang="en-US" dirty="0" smtClean="0">
                <a:solidFill>
                  <a:srgbClr val="FF0000"/>
                </a:solidFill>
              </a:rPr>
              <a:t>well on </a:t>
            </a:r>
            <a:r>
              <a:rPr lang="en-US" dirty="0" err="1" smtClean="0">
                <a:solidFill>
                  <a:srgbClr val="FF0000"/>
                </a:solidFill>
              </a:rPr>
              <a:t>MacConkey’s</a:t>
            </a:r>
            <a:r>
              <a:rPr lang="en-US" dirty="0" smtClean="0">
                <a:solidFill>
                  <a:srgbClr val="FF0000"/>
                </a:solidFill>
              </a:rPr>
              <a:t> agar; grow aerobically and </a:t>
            </a:r>
            <a:r>
              <a:rPr lang="en-US" dirty="0" err="1" smtClean="0">
                <a:solidFill>
                  <a:srgbClr val="FF0000"/>
                </a:solidFill>
              </a:rPr>
              <a:t>anaerobically</a:t>
            </a:r>
            <a:r>
              <a:rPr lang="en-US" dirty="0" smtClean="0">
                <a:solidFill>
                  <a:srgbClr val="FF0000"/>
                </a:solidFill>
              </a:rPr>
              <a:t> (are facultative anaerobes); ferment rather than oxidize glucose, often with gas production</a:t>
            </a:r>
            <a:r>
              <a:rPr lang="en-US" dirty="0" smtClean="0">
                <a:solidFill>
                  <a:schemeClr val="tx2"/>
                </a:solidFill>
              </a:rPr>
              <a:t>; are </a:t>
            </a:r>
            <a:r>
              <a:rPr lang="en-US" dirty="0" err="1" smtClean="0">
                <a:solidFill>
                  <a:schemeClr val="tx2"/>
                </a:solidFill>
              </a:rPr>
              <a:t>catalase</a:t>
            </a:r>
            <a:r>
              <a:rPr lang="en-US" dirty="0" smtClean="0">
                <a:solidFill>
                  <a:schemeClr val="tx2"/>
                </a:solidFill>
              </a:rPr>
              <a:t>-positive, </a:t>
            </a:r>
            <a:r>
              <a:rPr lang="en-US" dirty="0" err="1" smtClean="0">
                <a:solidFill>
                  <a:schemeClr val="tx2"/>
                </a:solidFill>
              </a:rPr>
              <a:t>oxidase</a:t>
            </a:r>
            <a:r>
              <a:rPr lang="en-US" dirty="0" smtClean="0">
                <a:solidFill>
                  <a:schemeClr val="tx2"/>
                </a:solidFill>
              </a:rPr>
              <a:t>-negative, and reduce nitrate to nitrite</a:t>
            </a:r>
            <a:endParaRPr lang="ar-IQ" dirty="0">
              <a:solidFill>
                <a:schemeClr val="tx2"/>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700" dirty="0" smtClean="0">
                <a:solidFill>
                  <a:srgbClr val="FF0000"/>
                </a:solidFill>
              </a:rPr>
              <a:t>Enteric Gram-Negative Rods (</a:t>
            </a:r>
            <a:r>
              <a:rPr lang="en-US" sz="2700" dirty="0" err="1" smtClean="0">
                <a:solidFill>
                  <a:srgbClr val="FF0000"/>
                </a:solidFill>
              </a:rPr>
              <a:t>Enterobacteriaceae</a:t>
            </a:r>
            <a:r>
              <a:rPr lang="en-US" sz="2700" dirty="0" smtClean="0">
                <a:solidFill>
                  <a:srgbClr val="FF0000"/>
                </a:solidFill>
              </a:rPr>
              <a:t>)</a:t>
            </a:r>
            <a:endParaRPr lang="ar-IQ" dirty="0"/>
          </a:p>
        </p:txBody>
      </p:sp>
      <p:sp>
        <p:nvSpPr>
          <p:cNvPr id="3" name="عنصر نائب للمحتوى 2"/>
          <p:cNvSpPr>
            <a:spLocks noGrp="1"/>
          </p:cNvSpPr>
          <p:nvPr>
            <p:ph idx="1"/>
          </p:nvPr>
        </p:nvSpPr>
        <p:spPr/>
        <p:txBody>
          <a:bodyPr>
            <a:normAutofit fontScale="85000" lnSpcReduction="20000"/>
          </a:bodyPr>
          <a:lstStyle/>
          <a:p>
            <a:pPr algn="l">
              <a:buNone/>
            </a:pPr>
            <a:r>
              <a:rPr lang="en-US" b="1" dirty="0" smtClean="0"/>
              <a:t>The </a:t>
            </a:r>
            <a:r>
              <a:rPr lang="en-US" b="1" dirty="0" err="1" smtClean="0"/>
              <a:t>Enterobacteriaceae</a:t>
            </a:r>
            <a:r>
              <a:rPr lang="en-US" b="1" dirty="0" smtClean="0"/>
              <a:t> are short gram-negative rods.</a:t>
            </a:r>
            <a:r>
              <a:rPr lang="en-US" dirty="0" smtClean="0"/>
              <a:t> </a:t>
            </a:r>
            <a:r>
              <a:rPr lang="en-US" b="1" dirty="0" smtClean="0"/>
              <a:t>Capsules are large and regular in </a:t>
            </a:r>
            <a:r>
              <a:rPr lang="en-US" b="1" dirty="0" err="1" smtClean="0"/>
              <a:t>klebsiella</a:t>
            </a:r>
            <a:r>
              <a:rPr lang="en-US" dirty="0" smtClean="0"/>
              <a:t>, less so in </a:t>
            </a:r>
            <a:r>
              <a:rPr lang="en-US" dirty="0" err="1" smtClean="0"/>
              <a:t>enterobacter</a:t>
            </a:r>
            <a:r>
              <a:rPr lang="en-US" dirty="0" smtClean="0"/>
              <a:t>, and uncommon in the other species.</a:t>
            </a:r>
          </a:p>
          <a:p>
            <a:pPr algn="l">
              <a:buNone/>
            </a:pPr>
            <a:r>
              <a:rPr lang="en-US" dirty="0" smtClean="0">
                <a:solidFill>
                  <a:srgbClr val="FF0000"/>
                </a:solidFill>
              </a:rPr>
              <a:t>B. CULTURE</a:t>
            </a:r>
          </a:p>
          <a:p>
            <a:pPr algn="l">
              <a:buNone/>
            </a:pPr>
            <a:r>
              <a:rPr lang="en-US" dirty="0" smtClean="0"/>
              <a:t> </a:t>
            </a:r>
            <a:r>
              <a:rPr lang="en-US" i="1" dirty="0" smtClean="0">
                <a:solidFill>
                  <a:srgbClr val="FF0000"/>
                </a:solidFill>
              </a:rPr>
              <a:t>E coli </a:t>
            </a:r>
            <a:r>
              <a:rPr lang="en-US" dirty="0" smtClean="0"/>
              <a:t>and most of the other enteric bacteria form circular, convex, smooth colonies with distinct edges. </a:t>
            </a:r>
            <a:r>
              <a:rPr lang="en-US" dirty="0" err="1" smtClean="0"/>
              <a:t>Enterobacter</a:t>
            </a:r>
            <a:r>
              <a:rPr lang="en-US" dirty="0" smtClean="0"/>
              <a:t> colonies are similar but somewhat more </a:t>
            </a:r>
            <a:r>
              <a:rPr lang="en-US" dirty="0" err="1" smtClean="0"/>
              <a:t>mucoid</a:t>
            </a:r>
            <a:r>
              <a:rPr lang="en-US" b="1" dirty="0" smtClean="0"/>
              <a:t>. </a:t>
            </a:r>
            <a:r>
              <a:rPr lang="en-US" b="1" dirty="0" err="1" smtClean="0"/>
              <a:t>Klebsiella</a:t>
            </a:r>
            <a:r>
              <a:rPr lang="en-US" b="1" dirty="0" smtClean="0"/>
              <a:t> colonies are large and very </a:t>
            </a:r>
            <a:r>
              <a:rPr lang="en-US" b="1" dirty="0" err="1" smtClean="0"/>
              <a:t>mucoid</a:t>
            </a:r>
            <a:r>
              <a:rPr lang="en-US" dirty="0" smtClean="0"/>
              <a:t> and tend to coalesce with prolonged incubation</a:t>
            </a:r>
            <a:r>
              <a:rPr lang="en-US" b="1" dirty="0" smtClean="0"/>
              <a:t>. The salmonellae and </a:t>
            </a:r>
            <a:r>
              <a:rPr lang="en-US" b="1" dirty="0" err="1" smtClean="0"/>
              <a:t>shigellae</a:t>
            </a:r>
            <a:r>
              <a:rPr lang="en-US" b="1" dirty="0" smtClean="0"/>
              <a:t> produce colonies similar to E coli but do not ferment lactose.</a:t>
            </a:r>
            <a:r>
              <a:rPr lang="en-US" dirty="0" smtClean="0"/>
              <a:t> Some strains of </a:t>
            </a:r>
            <a:r>
              <a:rPr lang="en-US" i="1" dirty="0" smtClean="0">
                <a:solidFill>
                  <a:srgbClr val="FF0000"/>
                </a:solidFill>
              </a:rPr>
              <a:t>E coli </a:t>
            </a:r>
            <a:r>
              <a:rPr lang="en-US" dirty="0" smtClean="0"/>
              <a:t>produce </a:t>
            </a:r>
            <a:r>
              <a:rPr lang="en-US" dirty="0" err="1" smtClean="0"/>
              <a:t>hemolysis</a:t>
            </a:r>
            <a:r>
              <a:rPr lang="en-US" dirty="0" smtClean="0"/>
              <a:t> on blood agar..</a:t>
            </a: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r>
              <a:rPr lang="en-US" b="1" dirty="0" smtClean="0"/>
              <a:t> </a:t>
            </a:r>
            <a:r>
              <a:rPr lang="en-US" b="1" dirty="0" smtClean="0">
                <a:solidFill>
                  <a:srgbClr val="FF0000"/>
                </a:solidFill>
              </a:rPr>
              <a:t>EXOTOXINS </a:t>
            </a:r>
            <a:endParaRPr lang="en-US"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pPr algn="l">
              <a:buNone/>
            </a:pPr>
            <a:r>
              <a:rPr lang="en-US" dirty="0" smtClean="0">
                <a:solidFill>
                  <a:srgbClr val="FF0000"/>
                </a:solidFill>
              </a:rPr>
              <a:t>1-</a:t>
            </a:r>
            <a:r>
              <a:rPr lang="en-US" dirty="0" smtClean="0">
                <a:solidFill>
                  <a:schemeClr val="tx2">
                    <a:lumMod val="60000"/>
                    <a:lumOff val="40000"/>
                  </a:schemeClr>
                </a:solidFill>
              </a:rPr>
              <a:t> The α- toxin is a potent </a:t>
            </a:r>
            <a:r>
              <a:rPr lang="en-US" dirty="0" err="1" smtClean="0">
                <a:solidFill>
                  <a:schemeClr val="tx2">
                    <a:lumMod val="60000"/>
                    <a:lumOff val="40000"/>
                  </a:schemeClr>
                </a:solidFill>
              </a:rPr>
              <a:t>hemolysin</a:t>
            </a:r>
            <a:r>
              <a:rPr lang="en-US" b="1" dirty="0" smtClean="0">
                <a:solidFill>
                  <a:schemeClr val="tx2">
                    <a:lumMod val="60000"/>
                    <a:lumOff val="40000"/>
                  </a:schemeClr>
                </a:solidFill>
              </a:rPr>
              <a:t>. </a:t>
            </a:r>
          </a:p>
          <a:p>
            <a:pPr algn="l">
              <a:buNone/>
            </a:pPr>
            <a:r>
              <a:rPr lang="en-US" b="1" dirty="0" smtClean="0">
                <a:solidFill>
                  <a:srgbClr val="FF0000"/>
                </a:solidFill>
              </a:rPr>
              <a:t>2-</a:t>
            </a:r>
            <a:r>
              <a:rPr lang="en-US" b="1" dirty="0" smtClean="0">
                <a:solidFill>
                  <a:schemeClr val="tx2">
                    <a:lumMod val="60000"/>
                    <a:lumOff val="40000"/>
                  </a:schemeClr>
                </a:solidFill>
              </a:rPr>
              <a:t>The β</a:t>
            </a:r>
            <a:r>
              <a:rPr lang="en-US" dirty="0" smtClean="0">
                <a:solidFill>
                  <a:schemeClr val="tx2">
                    <a:lumMod val="60000"/>
                    <a:lumOff val="40000"/>
                  </a:schemeClr>
                </a:solidFill>
              </a:rPr>
              <a:t>-</a:t>
            </a:r>
            <a:r>
              <a:rPr lang="en-US" b="1" dirty="0" smtClean="0">
                <a:solidFill>
                  <a:schemeClr val="tx2">
                    <a:lumMod val="60000"/>
                    <a:lumOff val="40000"/>
                  </a:schemeClr>
                </a:solidFill>
              </a:rPr>
              <a:t>toxin</a:t>
            </a:r>
            <a:r>
              <a:rPr lang="en-US" dirty="0" smtClean="0">
                <a:solidFill>
                  <a:schemeClr val="tx2">
                    <a:lumMod val="60000"/>
                    <a:lumOff val="40000"/>
                  </a:schemeClr>
                </a:solidFill>
              </a:rPr>
              <a:t>  including human red blood cells.   </a:t>
            </a:r>
          </a:p>
          <a:p>
            <a:pPr algn="l">
              <a:buNone/>
            </a:pPr>
            <a:r>
              <a:rPr lang="en-US" b="1" dirty="0" smtClean="0">
                <a:solidFill>
                  <a:srgbClr val="FF0000"/>
                </a:solidFill>
              </a:rPr>
              <a:t>3-</a:t>
            </a:r>
            <a:r>
              <a:rPr lang="en-US" b="1" dirty="0" smtClean="0">
                <a:solidFill>
                  <a:schemeClr val="tx2">
                    <a:lumMod val="60000"/>
                    <a:lumOff val="40000"/>
                  </a:schemeClr>
                </a:solidFill>
              </a:rPr>
              <a:t>The δ-toxin</a:t>
            </a:r>
            <a:r>
              <a:rPr lang="en-US" dirty="0" smtClean="0">
                <a:solidFill>
                  <a:schemeClr val="tx2">
                    <a:lumMod val="60000"/>
                    <a:lumOff val="40000"/>
                  </a:schemeClr>
                </a:solidFill>
              </a:rPr>
              <a:t> It disrupts biologic membranes and may have a role </a:t>
            </a:r>
            <a:r>
              <a:rPr lang="en-US" i="1" dirty="0" smtClean="0">
                <a:solidFill>
                  <a:schemeClr val="tx2">
                    <a:lumMod val="60000"/>
                    <a:lumOff val="40000"/>
                  </a:schemeClr>
                </a:solidFill>
              </a:rPr>
              <a:t>in S </a:t>
            </a:r>
            <a:r>
              <a:rPr lang="en-US" i="1" dirty="0" err="1" smtClean="0">
                <a:solidFill>
                  <a:schemeClr val="tx2">
                    <a:lumMod val="60000"/>
                    <a:lumOff val="40000"/>
                  </a:schemeClr>
                </a:solidFill>
              </a:rPr>
              <a:t>aureus</a:t>
            </a:r>
            <a:r>
              <a:rPr lang="en-US" dirty="0" smtClean="0">
                <a:solidFill>
                  <a:schemeClr val="tx2">
                    <a:lumMod val="60000"/>
                    <a:lumOff val="40000"/>
                  </a:schemeClr>
                </a:solidFill>
              </a:rPr>
              <a:t> diarrheal diseases. </a:t>
            </a:r>
          </a:p>
          <a:p>
            <a:pPr algn="l">
              <a:buNone/>
            </a:pPr>
            <a:r>
              <a:rPr lang="en-US" b="1" dirty="0" smtClean="0">
                <a:solidFill>
                  <a:srgbClr val="FF0000"/>
                </a:solidFill>
              </a:rPr>
              <a:t>4-</a:t>
            </a:r>
            <a:r>
              <a:rPr lang="en-US" b="1" dirty="0" smtClean="0">
                <a:solidFill>
                  <a:schemeClr val="tx2">
                    <a:lumMod val="60000"/>
                    <a:lumOff val="40000"/>
                  </a:schemeClr>
                </a:solidFill>
              </a:rPr>
              <a:t>The γ</a:t>
            </a:r>
            <a:r>
              <a:rPr lang="en-US" dirty="0" smtClean="0">
                <a:solidFill>
                  <a:schemeClr val="tx2">
                    <a:lumMod val="60000"/>
                    <a:lumOff val="40000"/>
                  </a:schemeClr>
                </a:solidFill>
              </a:rPr>
              <a:t> </a:t>
            </a:r>
            <a:r>
              <a:rPr lang="en-US" dirty="0" err="1" smtClean="0">
                <a:solidFill>
                  <a:schemeClr val="tx2">
                    <a:lumMod val="60000"/>
                    <a:lumOff val="40000"/>
                  </a:schemeClr>
                </a:solidFill>
              </a:rPr>
              <a:t>hemolysin</a:t>
            </a:r>
            <a:r>
              <a:rPr lang="en-US" dirty="0" smtClean="0">
                <a:solidFill>
                  <a:schemeClr val="tx2">
                    <a:lumMod val="60000"/>
                    <a:lumOff val="40000"/>
                  </a:schemeClr>
                </a:solidFill>
              </a:rPr>
              <a:t> refers to </a:t>
            </a:r>
            <a:r>
              <a:rPr lang="en-US" b="1" dirty="0" smtClean="0">
                <a:solidFill>
                  <a:schemeClr val="tx2">
                    <a:lumMod val="60000"/>
                    <a:lumOff val="40000"/>
                  </a:schemeClr>
                </a:solidFill>
              </a:rPr>
              <a:t>three proteins </a:t>
            </a:r>
            <a:r>
              <a:rPr lang="en-US" dirty="0" smtClean="0">
                <a:solidFill>
                  <a:schemeClr val="tx2">
                    <a:lumMod val="60000"/>
                    <a:lumOff val="40000"/>
                  </a:schemeClr>
                </a:solidFill>
              </a:rPr>
              <a:t>that interact with the two proteins comprising the Panton-Valentine </a:t>
            </a:r>
            <a:r>
              <a:rPr lang="en-US" dirty="0" err="1" smtClean="0">
                <a:solidFill>
                  <a:schemeClr val="tx2">
                    <a:lumMod val="60000"/>
                    <a:lumOff val="40000"/>
                  </a:schemeClr>
                </a:solidFill>
              </a:rPr>
              <a:t>leukocidin</a:t>
            </a:r>
            <a:r>
              <a:rPr lang="en-US" dirty="0" smtClean="0">
                <a:solidFill>
                  <a:schemeClr val="tx2">
                    <a:lumMod val="60000"/>
                    <a:lumOff val="40000"/>
                  </a:schemeClr>
                </a:solidFill>
              </a:rPr>
              <a:t> to form six potential two-component toxins</a:t>
            </a:r>
            <a:r>
              <a:rPr lang="en-US" b="1" dirty="0" smtClean="0">
                <a:solidFill>
                  <a:schemeClr val="tx2">
                    <a:lumMod val="60000"/>
                    <a:lumOff val="40000"/>
                  </a:schemeClr>
                </a:solidFill>
              </a:rPr>
              <a:t>. All six of these protein toxins are capable of efficiently </a:t>
            </a:r>
            <a:r>
              <a:rPr lang="en-US" b="1" dirty="0" err="1" smtClean="0">
                <a:solidFill>
                  <a:schemeClr val="tx2">
                    <a:lumMod val="60000"/>
                    <a:lumOff val="40000"/>
                  </a:schemeClr>
                </a:solidFill>
              </a:rPr>
              <a:t>lysing</a:t>
            </a:r>
            <a:r>
              <a:rPr lang="en-US" b="1" dirty="0" smtClean="0">
                <a:solidFill>
                  <a:schemeClr val="tx2">
                    <a:lumMod val="60000"/>
                    <a:lumOff val="40000"/>
                  </a:schemeClr>
                </a:solidFill>
              </a:rPr>
              <a:t> white blood cells by causing pore formation in the cellular membranes that increase </a:t>
            </a:r>
            <a:r>
              <a:rPr lang="en-US" b="1" dirty="0" err="1" smtClean="0">
                <a:solidFill>
                  <a:schemeClr val="tx2">
                    <a:lumMod val="60000"/>
                    <a:lumOff val="40000"/>
                  </a:schemeClr>
                </a:solidFill>
              </a:rPr>
              <a:t>cation</a:t>
            </a:r>
            <a:r>
              <a:rPr lang="en-US" b="1" dirty="0" smtClean="0">
                <a:solidFill>
                  <a:schemeClr val="tx2">
                    <a:lumMod val="60000"/>
                    <a:lumOff val="40000"/>
                  </a:schemeClr>
                </a:solidFill>
              </a:rPr>
              <a:t> permeability</a:t>
            </a:r>
            <a:r>
              <a:rPr lang="en-US" b="1" dirty="0" smtClean="0"/>
              <a:t>.</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r>
              <a:rPr lang="en-US" dirty="0" smtClean="0">
                <a:solidFill>
                  <a:srgbClr val="FF0000"/>
                </a:solidFill>
              </a:rPr>
              <a:t>)</a:t>
            </a:r>
            <a:endParaRPr lang="ar-IQ" dirty="0"/>
          </a:p>
        </p:txBody>
      </p:sp>
      <p:sp>
        <p:nvSpPr>
          <p:cNvPr id="3" name="عنصر نائب للمحتوى 2"/>
          <p:cNvSpPr>
            <a:spLocks noGrp="1"/>
          </p:cNvSpPr>
          <p:nvPr>
            <p:ph idx="1"/>
          </p:nvPr>
        </p:nvSpPr>
        <p:spPr/>
        <p:txBody>
          <a:bodyPr>
            <a:noAutofit/>
          </a:bodyPr>
          <a:lstStyle/>
          <a:p>
            <a:pPr algn="l">
              <a:buNone/>
            </a:pPr>
            <a:r>
              <a:rPr lang="en-US" sz="2000" b="1" dirty="0" smtClean="0">
                <a:solidFill>
                  <a:srgbClr val="FF0000"/>
                </a:solidFill>
              </a:rPr>
              <a:t>Antigenic Structure </a:t>
            </a:r>
          </a:p>
          <a:p>
            <a:pPr algn="l">
              <a:buNone/>
            </a:pPr>
            <a:r>
              <a:rPr lang="en-US" sz="2000" dirty="0" smtClean="0"/>
              <a:t> </a:t>
            </a:r>
            <a:r>
              <a:rPr lang="en-US" sz="2000" dirty="0" err="1" smtClean="0"/>
              <a:t>Enterobacteriaceae</a:t>
            </a:r>
            <a:r>
              <a:rPr lang="en-US" sz="2000" dirty="0" smtClean="0"/>
              <a:t> have a complex antigenic structure</a:t>
            </a:r>
          </a:p>
          <a:p>
            <a:pPr algn="l">
              <a:buNone/>
            </a:pPr>
            <a:r>
              <a:rPr lang="en-US" sz="2000" b="1" dirty="0" smtClean="0"/>
              <a:t> </a:t>
            </a:r>
            <a:r>
              <a:rPr lang="en-US" sz="2000" b="1" dirty="0" smtClean="0">
                <a:solidFill>
                  <a:srgbClr val="FF0000"/>
                </a:solidFill>
              </a:rPr>
              <a:t>O antigens are the most external part of the cell wall</a:t>
            </a:r>
            <a:r>
              <a:rPr lang="en-US" sz="2000" dirty="0" smtClean="0">
                <a:solidFill>
                  <a:srgbClr val="FF0000"/>
                </a:solidFill>
              </a:rPr>
              <a:t> </a:t>
            </a:r>
            <a:r>
              <a:rPr lang="en-US" sz="2000" dirty="0" err="1" smtClean="0"/>
              <a:t>lipopolysaccharide</a:t>
            </a:r>
            <a:r>
              <a:rPr lang="en-US" sz="2000" dirty="0" smtClean="0"/>
              <a:t> and consist of repeating units of polysaccharide. Some O-specific polysaccharides contain unique sugars. O antigens are resistant to heat and alcohol and usually are detected by bacterial agglutination. Antibodies to O antigens are predominantly </a:t>
            </a:r>
            <a:r>
              <a:rPr lang="en-US" sz="2000" dirty="0" err="1" smtClean="0"/>
              <a:t>IgM</a:t>
            </a:r>
            <a:r>
              <a:rPr lang="en-US" sz="2000" dirty="0" smtClean="0"/>
              <a:t> .</a:t>
            </a:r>
          </a:p>
          <a:p>
            <a:pPr algn="l">
              <a:buNone/>
            </a:pPr>
            <a:r>
              <a:rPr lang="en-US" sz="2000" b="1" dirty="0" smtClean="0">
                <a:solidFill>
                  <a:srgbClr val="FF0000"/>
                </a:solidFill>
              </a:rPr>
              <a:t>K  antigens are external to O antigens on some but not </a:t>
            </a:r>
            <a:r>
              <a:rPr lang="en-US" sz="2000" b="1" dirty="0" err="1" smtClean="0">
                <a:solidFill>
                  <a:srgbClr val="FF0000"/>
                </a:solidFill>
              </a:rPr>
              <a:t>allEnterobacteriac</a:t>
            </a:r>
            <a:r>
              <a:rPr lang="en-US" sz="2000" b="1" dirty="0" smtClean="0"/>
              <a:t>.</a:t>
            </a:r>
            <a:r>
              <a:rPr lang="en-US" sz="2000" dirty="0" smtClean="0"/>
              <a:t> Some are polysaccharides, including the K antigens of E coli; others are proteins. K antigens may interfere with agglutination by O </a:t>
            </a:r>
            <a:r>
              <a:rPr lang="en-US" sz="2000" dirty="0" err="1" smtClean="0"/>
              <a:t>antisera</a:t>
            </a:r>
            <a:r>
              <a:rPr lang="en-US" sz="2000" dirty="0" smtClean="0"/>
              <a:t>, and they may be associated with virulence (</a:t>
            </a:r>
            <a:r>
              <a:rPr lang="en-US" sz="2000" dirty="0" err="1" smtClean="0"/>
              <a:t>eg</a:t>
            </a:r>
            <a:r>
              <a:rPr lang="en-US" sz="2000" i="1" dirty="0" smtClean="0"/>
              <a:t>, E coli </a:t>
            </a:r>
            <a:r>
              <a:rPr lang="en-US" sz="2000" dirty="0" smtClean="0"/>
              <a:t>strains producing K1 antigen are prominent in neonatal meningitis, and K antigens </a:t>
            </a:r>
            <a:r>
              <a:rPr lang="en-US" sz="2000" i="1" dirty="0" smtClean="0"/>
              <a:t>of E coli</a:t>
            </a:r>
            <a:r>
              <a:rPr lang="en-US" sz="2000" dirty="0" smtClean="0"/>
              <a:t> cause attachment of the bacteria to epithelial cells prior to gastrointestinal or urinary tract invasion</a:t>
            </a:r>
            <a:r>
              <a:rPr lang="en-US" sz="2000" b="1" dirty="0" smtClean="0"/>
              <a:t>). </a:t>
            </a:r>
            <a:r>
              <a:rPr lang="en-US" sz="2000" i="1" dirty="0" err="1" smtClean="0">
                <a:solidFill>
                  <a:srgbClr val="FF0000"/>
                </a:solidFill>
              </a:rPr>
              <a:t>meningitidis</a:t>
            </a:r>
            <a:r>
              <a:rPr lang="en-US" sz="2000" i="1" dirty="0" smtClean="0">
                <a:solidFill>
                  <a:srgbClr val="FF0000"/>
                </a:solidFill>
              </a:rPr>
              <a:t>.</a:t>
            </a:r>
            <a:r>
              <a:rPr lang="en-US" sz="2000" dirty="0" smtClean="0">
                <a:solidFill>
                  <a:srgbClr val="FF0000"/>
                </a:solidFill>
              </a:rPr>
              <a:t> </a:t>
            </a:r>
            <a:endParaRPr lang="ar-IQ" sz="2000" dirty="0">
              <a:solidFill>
                <a:srgbClr val="FF0000"/>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r>
              <a:rPr lang="en-US" dirty="0" smtClean="0">
                <a:solidFill>
                  <a:srgbClr val="FF0000"/>
                </a:solidFill>
              </a:rPr>
              <a:t>)</a:t>
            </a:r>
            <a:endParaRPr lang="ar-IQ"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b="1" dirty="0" smtClean="0"/>
              <a:t> </a:t>
            </a:r>
            <a:r>
              <a:rPr lang="en-US" b="1" dirty="0" err="1" smtClean="0"/>
              <a:t>Klebsiellae</a:t>
            </a:r>
            <a:r>
              <a:rPr lang="en-US" b="1" dirty="0" smtClean="0"/>
              <a:t> form large capsules consisting of polysaccharides (K antigens) covering the somatic (O or H) antigens and can be identified by capsular swelling tests</a:t>
            </a:r>
            <a:r>
              <a:rPr lang="en-US" dirty="0" smtClean="0"/>
              <a:t> with specific </a:t>
            </a:r>
            <a:r>
              <a:rPr lang="en-US" dirty="0" err="1" smtClean="0"/>
              <a:t>antisera</a:t>
            </a:r>
            <a:r>
              <a:rPr lang="en-US" dirty="0" smtClean="0"/>
              <a:t>. Human infections of the respiratory tract are caused particularly by capsular types 1 and 2; those of the urinary tract, by types 8, 9, 10, and 24.</a:t>
            </a:r>
          </a:p>
          <a:p>
            <a:pPr algn="l">
              <a:buNone/>
            </a:pPr>
            <a:r>
              <a:rPr lang="en-US" dirty="0" smtClean="0">
                <a:solidFill>
                  <a:srgbClr val="FF0000"/>
                </a:solidFill>
              </a:rPr>
              <a:t>H antigens are </a:t>
            </a:r>
            <a:r>
              <a:rPr lang="en-US" dirty="0" smtClean="0"/>
              <a:t>located on flagella and are denatured or removed by heat or alcohol. They are preserved by treating motile bacterial variants with formalin. </a:t>
            </a:r>
          </a:p>
          <a:p>
            <a:pPr algn="l"/>
            <a:r>
              <a:rPr lang="en-US" b="1" dirty="0" smtClean="0"/>
              <a:t>There are many examples of overlapping antigenic structures between </a:t>
            </a:r>
            <a:r>
              <a:rPr lang="en-US" b="1" dirty="0" err="1" smtClean="0"/>
              <a:t>Enterobacteriaceae</a:t>
            </a:r>
            <a:r>
              <a:rPr lang="en-US" b="1" dirty="0" smtClean="0"/>
              <a:t> and other bacteria</a:t>
            </a:r>
            <a:r>
              <a:rPr lang="en-US" dirty="0" smtClean="0"/>
              <a:t>. Most </a:t>
            </a:r>
            <a:r>
              <a:rPr lang="en-US" dirty="0" err="1" smtClean="0"/>
              <a:t>Enterobacteriaceae</a:t>
            </a:r>
            <a:r>
              <a:rPr lang="en-US" dirty="0" smtClean="0"/>
              <a:t> share the O14 antigen of E coli. The type 2 capsular polysaccharide of </a:t>
            </a:r>
            <a:r>
              <a:rPr lang="en-US" dirty="0" err="1" smtClean="0"/>
              <a:t>klebsiellae</a:t>
            </a:r>
            <a:r>
              <a:rPr lang="en-US" dirty="0" smtClean="0"/>
              <a:t> is very similar to the polysaccharide of type 2 </a:t>
            </a:r>
            <a:r>
              <a:rPr lang="en-US" dirty="0" err="1" smtClean="0"/>
              <a:t>pneumococci</a:t>
            </a:r>
            <a:r>
              <a:rPr lang="en-US" dirty="0" smtClean="0"/>
              <a:t>. Some K antigens cross-react with capsular polysaccharides of </a:t>
            </a:r>
            <a:r>
              <a:rPr lang="en-US" i="1" dirty="0" err="1" smtClean="0"/>
              <a:t>Haemophilus</a:t>
            </a:r>
            <a:r>
              <a:rPr lang="en-US" i="1" dirty="0" smtClean="0"/>
              <a:t> </a:t>
            </a:r>
            <a:r>
              <a:rPr lang="en-US" i="1" dirty="0" err="1" smtClean="0"/>
              <a:t>influenzae</a:t>
            </a:r>
            <a:r>
              <a:rPr lang="en-US" i="1" dirty="0" smtClean="0"/>
              <a:t> or </a:t>
            </a:r>
            <a:r>
              <a:rPr lang="en-US" i="1" dirty="0" err="1" smtClean="0"/>
              <a:t>Neisseria</a:t>
            </a:r>
            <a:r>
              <a:rPr lang="en-US" i="1" dirty="0" smtClean="0"/>
              <a:t> </a:t>
            </a:r>
            <a:endParaRPr lang="ar-IQ"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r>
              <a:rPr lang="en-US" dirty="0" smtClean="0">
                <a:solidFill>
                  <a:srgbClr val="FF0000"/>
                </a:solidFill>
              </a:rPr>
              <a:t>)</a:t>
            </a:r>
            <a:endParaRPr lang="ar-IQ" dirty="0"/>
          </a:p>
        </p:txBody>
      </p:sp>
      <p:sp>
        <p:nvSpPr>
          <p:cNvPr id="3" name="عنصر نائب للمحتوى 2"/>
          <p:cNvSpPr>
            <a:spLocks noGrp="1"/>
          </p:cNvSpPr>
          <p:nvPr>
            <p:ph idx="1"/>
          </p:nvPr>
        </p:nvSpPr>
        <p:spPr/>
        <p:txBody>
          <a:bodyPr>
            <a:normAutofit fontScale="92500" lnSpcReduction="20000"/>
          </a:bodyPr>
          <a:lstStyle/>
          <a:p>
            <a:pPr algn="l">
              <a:buNone/>
            </a:pPr>
            <a:r>
              <a:rPr lang="en-US" b="1" dirty="0" err="1" smtClean="0">
                <a:solidFill>
                  <a:schemeClr val="tx2"/>
                </a:solidFill>
              </a:rPr>
              <a:t>Colicins</a:t>
            </a:r>
            <a:r>
              <a:rPr lang="en-US" b="1" dirty="0" smtClean="0">
                <a:solidFill>
                  <a:schemeClr val="tx2"/>
                </a:solidFill>
              </a:rPr>
              <a:t> (</a:t>
            </a:r>
            <a:r>
              <a:rPr lang="en-US" b="1" dirty="0" err="1" smtClean="0">
                <a:solidFill>
                  <a:schemeClr val="tx2"/>
                </a:solidFill>
              </a:rPr>
              <a:t>Bacteriocins</a:t>
            </a:r>
            <a:r>
              <a:rPr lang="en-US" b="1" dirty="0" smtClean="0">
                <a:solidFill>
                  <a:schemeClr val="tx2"/>
                </a:solidFill>
              </a:rPr>
              <a:t>) </a:t>
            </a:r>
            <a:r>
              <a:rPr lang="en-US" b="1" dirty="0" smtClean="0"/>
              <a:t>Many gram-negative organisms produce </a:t>
            </a:r>
            <a:r>
              <a:rPr lang="en-US" b="1" dirty="0" err="1" smtClean="0"/>
              <a:t>bacteriocins</a:t>
            </a:r>
            <a:r>
              <a:rPr lang="en-US" b="1" dirty="0" smtClean="0"/>
              <a:t>.</a:t>
            </a:r>
            <a:r>
              <a:rPr lang="en-US" dirty="0" smtClean="0"/>
              <a:t> These virus-like bactericidal substances are produced by certain strains of bacteria active against some other strains of the same or closely related species. </a:t>
            </a:r>
            <a:r>
              <a:rPr lang="en-US" b="1" dirty="0" smtClean="0"/>
              <a:t>Their production is controlled by plasmids.</a:t>
            </a:r>
            <a:r>
              <a:rPr lang="en-US" dirty="0" smtClean="0"/>
              <a:t> </a:t>
            </a:r>
            <a:r>
              <a:rPr lang="en-US" dirty="0" err="1" smtClean="0"/>
              <a:t>Colicins</a:t>
            </a:r>
            <a:r>
              <a:rPr lang="en-US" dirty="0" smtClean="0"/>
              <a:t> are produced by </a:t>
            </a:r>
            <a:r>
              <a:rPr lang="en-US" i="1" dirty="0" smtClean="0"/>
              <a:t>E coli, </a:t>
            </a:r>
            <a:r>
              <a:rPr lang="en-US" i="1" dirty="0" err="1" smtClean="0"/>
              <a:t>marcescens</a:t>
            </a:r>
            <a:r>
              <a:rPr lang="en-US" dirty="0" smtClean="0"/>
              <a:t> by </a:t>
            </a:r>
            <a:r>
              <a:rPr lang="en-US" dirty="0" err="1" smtClean="0"/>
              <a:t>serratia</a:t>
            </a:r>
            <a:r>
              <a:rPr lang="en-US" dirty="0" smtClean="0"/>
              <a:t>, and </a:t>
            </a:r>
            <a:r>
              <a:rPr lang="en-US" dirty="0" err="1" smtClean="0"/>
              <a:t>pyocins</a:t>
            </a:r>
            <a:r>
              <a:rPr lang="en-US" dirty="0" smtClean="0"/>
              <a:t> by pseudomonas. </a:t>
            </a:r>
            <a:r>
              <a:rPr lang="en-US" dirty="0" err="1" smtClean="0"/>
              <a:t>Bacteriocin</a:t>
            </a:r>
            <a:r>
              <a:rPr lang="en-US" dirty="0" smtClean="0"/>
              <a:t>-producing strains are resistant to their own </a:t>
            </a:r>
            <a:r>
              <a:rPr lang="en-US" dirty="0" err="1" smtClean="0"/>
              <a:t>bacteriocin</a:t>
            </a:r>
            <a:r>
              <a:rPr lang="en-US" dirty="0" smtClean="0"/>
              <a:t>; thus, </a:t>
            </a:r>
            <a:r>
              <a:rPr lang="en-US" dirty="0" err="1" smtClean="0"/>
              <a:t>bacteriocins</a:t>
            </a:r>
            <a:r>
              <a:rPr lang="en-US" dirty="0" smtClean="0"/>
              <a:t> can be used for “typing” of </a:t>
            </a:r>
            <a:r>
              <a:rPr lang="ar-IQ" dirty="0" smtClean="0"/>
              <a:t>.</a:t>
            </a:r>
            <a:r>
              <a:rPr lang="en-US" dirty="0" smtClean="0"/>
              <a:t>organisms</a:t>
            </a:r>
            <a:endParaRPr lang="ar-IQ"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r>
              <a:rPr lang="en-US" dirty="0" smtClean="0">
                <a:solidFill>
                  <a:srgbClr val="FF0000"/>
                </a:solidFill>
              </a:rPr>
              <a:t>)</a:t>
            </a:r>
            <a:endParaRPr lang="ar-IQ" dirty="0"/>
          </a:p>
        </p:txBody>
      </p:sp>
      <p:sp>
        <p:nvSpPr>
          <p:cNvPr id="3" name="عنصر نائب للمحتوى 2"/>
          <p:cNvSpPr>
            <a:spLocks noGrp="1"/>
          </p:cNvSpPr>
          <p:nvPr>
            <p:ph idx="1"/>
          </p:nvPr>
        </p:nvSpPr>
        <p:spPr/>
        <p:txBody>
          <a:bodyPr>
            <a:normAutofit fontScale="85000" lnSpcReduction="20000"/>
          </a:bodyPr>
          <a:lstStyle/>
          <a:p>
            <a:pPr algn="l">
              <a:buNone/>
            </a:pPr>
            <a:r>
              <a:rPr lang="en-US" dirty="0" smtClean="0">
                <a:solidFill>
                  <a:srgbClr val="FF0000"/>
                </a:solidFill>
              </a:rPr>
              <a:t>C. GROWTH CHARACTERISTICS </a:t>
            </a:r>
          </a:p>
          <a:p>
            <a:pPr algn="l">
              <a:buNone/>
            </a:pPr>
            <a:r>
              <a:rPr lang="en-US" dirty="0" smtClean="0">
                <a:solidFill>
                  <a:schemeClr val="tx2"/>
                </a:solidFill>
              </a:rPr>
              <a:t>Carbohydrate fermentation </a:t>
            </a:r>
            <a:r>
              <a:rPr lang="en-US" dirty="0" smtClean="0"/>
              <a:t>patterns and the activity of amino acid </a:t>
            </a:r>
            <a:r>
              <a:rPr lang="en-US" dirty="0" err="1" smtClean="0"/>
              <a:t>decarboxylases</a:t>
            </a:r>
            <a:r>
              <a:rPr lang="en-US" dirty="0" smtClean="0"/>
              <a:t> and other enzymes are used in biochemical differentiation . Examples of Biochemical Reactions of Selected Enteric Gram-Negative </a:t>
            </a:r>
            <a:r>
              <a:rPr lang="en-US" dirty="0" smtClean="0">
                <a:solidFill>
                  <a:schemeClr val="tx2"/>
                </a:solidFill>
              </a:rPr>
              <a:t>Rods.1 </a:t>
            </a:r>
            <a:r>
              <a:rPr lang="en-US" dirty="0" err="1" smtClean="0">
                <a:solidFill>
                  <a:schemeClr val="tx2"/>
                </a:solidFill>
              </a:rPr>
              <a:t>Indole</a:t>
            </a:r>
            <a:r>
              <a:rPr lang="en-US" dirty="0" smtClean="0">
                <a:solidFill>
                  <a:schemeClr val="tx2"/>
                </a:solidFill>
              </a:rPr>
              <a:t> </a:t>
            </a:r>
            <a:r>
              <a:rPr lang="en-US" dirty="0" smtClean="0"/>
              <a:t>Production </a:t>
            </a:r>
            <a:r>
              <a:rPr lang="en-US" dirty="0" smtClean="0">
                <a:solidFill>
                  <a:srgbClr val="FF0000"/>
                </a:solidFill>
              </a:rPr>
              <a:t>Methyl Red </a:t>
            </a:r>
            <a:r>
              <a:rPr lang="en-US" dirty="0" err="1" smtClean="0">
                <a:solidFill>
                  <a:srgbClr val="FF0000"/>
                </a:solidFill>
              </a:rPr>
              <a:t>Voges-Proskauer</a:t>
            </a:r>
            <a:r>
              <a:rPr lang="en-US" dirty="0" smtClean="0">
                <a:solidFill>
                  <a:srgbClr val="FF0000"/>
                </a:solidFill>
              </a:rPr>
              <a:t> </a:t>
            </a:r>
            <a:r>
              <a:rPr lang="en-US" dirty="0" smtClean="0">
                <a:solidFill>
                  <a:schemeClr val="accent1"/>
                </a:solidFill>
              </a:rPr>
              <a:t>,Simmons’ Citrate </a:t>
            </a:r>
            <a:r>
              <a:rPr lang="en-US" dirty="0" smtClean="0">
                <a:solidFill>
                  <a:srgbClr val="FF0000"/>
                </a:solidFill>
              </a:rPr>
              <a:t>Hydrogen Sulfide </a:t>
            </a:r>
            <a:r>
              <a:rPr lang="en-US" dirty="0" smtClean="0"/>
              <a:t>, </a:t>
            </a:r>
            <a:r>
              <a:rPr lang="en-US" dirty="0" smtClean="0">
                <a:solidFill>
                  <a:srgbClr val="FF0000"/>
                </a:solidFill>
              </a:rPr>
              <a:t>Urea Hydrolysis </a:t>
            </a:r>
            <a:r>
              <a:rPr lang="en-US" dirty="0" smtClean="0"/>
              <a:t>Phenylalanine </a:t>
            </a:r>
            <a:r>
              <a:rPr lang="en-US" dirty="0" err="1" smtClean="0"/>
              <a:t>Deaminase</a:t>
            </a:r>
            <a:r>
              <a:rPr lang="en-US" dirty="0" smtClean="0"/>
              <a:t> Lysine </a:t>
            </a:r>
            <a:r>
              <a:rPr lang="en-US" dirty="0" err="1" smtClean="0"/>
              <a:t>Decarboxylase</a:t>
            </a:r>
            <a:r>
              <a:rPr lang="en-US" dirty="0" smtClean="0"/>
              <a:t> </a:t>
            </a:r>
            <a:r>
              <a:rPr lang="en-US" dirty="0" err="1" smtClean="0"/>
              <a:t>Arginine</a:t>
            </a:r>
            <a:r>
              <a:rPr lang="en-US" dirty="0" smtClean="0"/>
              <a:t> </a:t>
            </a:r>
            <a:r>
              <a:rPr lang="en-US" dirty="0" err="1" smtClean="0"/>
              <a:t>Dihydrolase</a:t>
            </a:r>
            <a:r>
              <a:rPr lang="en-US" dirty="0" smtClean="0"/>
              <a:t> </a:t>
            </a:r>
            <a:r>
              <a:rPr lang="en-US" dirty="0" err="1" smtClean="0"/>
              <a:t>Ornithine</a:t>
            </a:r>
            <a:r>
              <a:rPr lang="en-US" dirty="0" smtClean="0"/>
              <a:t> </a:t>
            </a:r>
            <a:r>
              <a:rPr lang="en-US" dirty="0" err="1" smtClean="0"/>
              <a:t>Decarboxylase</a:t>
            </a:r>
            <a:r>
              <a:rPr lang="en-US" dirty="0" smtClean="0"/>
              <a:t> , Motility (36 °C), Gelatin Hydrolysis (22 °C) D-Glucose, Acid D-Glucose, Gas Lactose Fermentation ,Sucrose Fermentation, D-</a:t>
            </a:r>
            <a:r>
              <a:rPr lang="en-US" dirty="0" err="1" smtClean="0"/>
              <a:t>Mannitol</a:t>
            </a:r>
            <a:r>
              <a:rPr lang="en-US" dirty="0" smtClean="0"/>
              <a:t> Fermentation,  </a:t>
            </a:r>
            <a:r>
              <a:rPr lang="en-US" dirty="0" err="1" smtClean="0"/>
              <a:t>Dulcitol</a:t>
            </a:r>
            <a:r>
              <a:rPr lang="en-US" dirty="0" smtClean="0"/>
              <a:t> Fermentation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r>
              <a:rPr lang="en-US" dirty="0" smtClean="0">
                <a:solidFill>
                  <a:srgbClr val="FF0000"/>
                </a:solidFill>
              </a:rPr>
              <a:t>)</a:t>
            </a:r>
            <a:endParaRPr lang="ar-IQ" dirty="0"/>
          </a:p>
        </p:txBody>
      </p:sp>
      <p:sp>
        <p:nvSpPr>
          <p:cNvPr id="3" name="عنصر نائب للمحتوى 2"/>
          <p:cNvSpPr>
            <a:spLocks noGrp="1"/>
          </p:cNvSpPr>
          <p:nvPr>
            <p:ph idx="1"/>
          </p:nvPr>
        </p:nvSpPr>
        <p:spPr/>
        <p:txBody>
          <a:bodyPr>
            <a:normAutofit fontScale="85000" lnSpcReduction="10000"/>
          </a:bodyPr>
          <a:lstStyle/>
          <a:p>
            <a:pPr algn="l">
              <a:buNone/>
            </a:pPr>
            <a:r>
              <a:rPr lang="en-US" dirty="0" smtClean="0">
                <a:solidFill>
                  <a:srgbClr val="FF0000"/>
                </a:solidFill>
              </a:rPr>
              <a:t>Many complex media</a:t>
            </a:r>
            <a:r>
              <a:rPr lang="en-US" dirty="0" smtClean="0"/>
              <a:t> have been devised to help in identification of the enteric bacteria  </a:t>
            </a:r>
            <a:r>
              <a:rPr lang="en-US" dirty="0" smtClean="0">
                <a:solidFill>
                  <a:srgbClr val="FF0000"/>
                </a:solidFill>
              </a:rPr>
              <a:t>One such medium is triple sugar iron (TSI) agar</a:t>
            </a:r>
            <a:r>
              <a:rPr lang="en-US" dirty="0" smtClean="0"/>
              <a:t>, which is often used to help differentiate </a:t>
            </a:r>
            <a:r>
              <a:rPr lang="en-US" dirty="0" smtClean="0">
                <a:solidFill>
                  <a:schemeClr val="tx2"/>
                </a:solidFill>
              </a:rPr>
              <a:t>salmonellae and </a:t>
            </a:r>
            <a:r>
              <a:rPr lang="en-US" dirty="0" err="1" smtClean="0">
                <a:solidFill>
                  <a:schemeClr val="tx2"/>
                </a:solidFill>
              </a:rPr>
              <a:t>shigellae</a:t>
            </a:r>
            <a:r>
              <a:rPr lang="en-US" dirty="0" smtClean="0">
                <a:solidFill>
                  <a:schemeClr val="tx2"/>
                </a:solidFill>
              </a:rPr>
              <a:t> </a:t>
            </a:r>
            <a:r>
              <a:rPr lang="en-US" dirty="0" smtClean="0"/>
              <a:t>from other enteric gram-negative rods in stool cultures. </a:t>
            </a:r>
            <a:r>
              <a:rPr lang="en-US" dirty="0" smtClean="0">
                <a:solidFill>
                  <a:srgbClr val="FF0000"/>
                </a:solidFill>
              </a:rPr>
              <a:t>The medium contains</a:t>
            </a:r>
            <a:r>
              <a:rPr lang="en-US" dirty="0" smtClean="0"/>
              <a:t> 0.1% glucose, 1% sucrose, 1% lactose, ferrous sulfate (for detection of H2S production), tissue extracts (protein growth substrate), and a pH indicator (phenol red). It is poured into a test tube to produce a slant with a deep butt and is inoculated by stabbing bacterial growth into the butt</a:t>
            </a:r>
            <a:endParaRPr lang="ar-IQ" dirty="0" smtClean="0"/>
          </a:p>
          <a:p>
            <a:endParaRPr lang="ar-IQ"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endParaRPr lang="ar-IQ" dirty="0"/>
          </a:p>
        </p:txBody>
      </p:sp>
      <p:sp>
        <p:nvSpPr>
          <p:cNvPr id="3" name="عنصر نائب للمحتوى 2"/>
          <p:cNvSpPr>
            <a:spLocks noGrp="1"/>
          </p:cNvSpPr>
          <p:nvPr>
            <p:ph idx="1"/>
          </p:nvPr>
        </p:nvSpPr>
        <p:spPr/>
        <p:txBody>
          <a:bodyPr>
            <a:normAutofit fontScale="70000" lnSpcReduction="20000"/>
          </a:bodyPr>
          <a:lstStyle/>
          <a:p>
            <a:r>
              <a:rPr lang="ar-IQ" dirty="0" smtClean="0"/>
              <a:t> </a:t>
            </a:r>
            <a:endParaRPr lang="en-US" dirty="0" smtClean="0"/>
          </a:p>
          <a:p>
            <a:pPr algn="l"/>
            <a:r>
              <a:rPr lang="en-US" dirty="0" smtClean="0">
                <a:solidFill>
                  <a:srgbClr val="FF0000"/>
                </a:solidFill>
              </a:rPr>
              <a:t>Pathogenesis &amp; Clinical Finding </a:t>
            </a:r>
          </a:p>
          <a:p>
            <a:pPr algn="l"/>
            <a:r>
              <a:rPr lang="en-US" dirty="0" smtClean="0"/>
              <a:t> The clinical manifestations of infections with E coli and the other enteric bacteria depend on the site of the infection : </a:t>
            </a:r>
            <a:r>
              <a:rPr lang="en-US" b="1" i="1" dirty="0" smtClean="0"/>
              <a:t>I</a:t>
            </a:r>
            <a:endParaRPr lang="en-US" dirty="0" smtClean="0"/>
          </a:p>
          <a:p>
            <a:pPr algn="l"/>
            <a:r>
              <a:rPr lang="en-US" dirty="0" smtClean="0"/>
              <a:t>    </a:t>
            </a:r>
            <a:r>
              <a:rPr lang="en-US" b="1" dirty="0" smtClean="0"/>
              <a:t>Escherichi</a:t>
            </a:r>
            <a:r>
              <a:rPr lang="en-US" dirty="0" smtClean="0"/>
              <a:t>a—</a:t>
            </a:r>
            <a:r>
              <a:rPr lang="en-US" i="1" dirty="0" smtClean="0"/>
              <a:t>E coli </a:t>
            </a:r>
            <a:r>
              <a:rPr lang="en-US" dirty="0" smtClean="0"/>
              <a:t>typically produces </a:t>
            </a:r>
            <a:r>
              <a:rPr lang="en-US" b="1" dirty="0" smtClean="0"/>
              <a:t>positive tests for </a:t>
            </a:r>
            <a:r>
              <a:rPr lang="en-US" b="1" dirty="0" err="1" smtClean="0"/>
              <a:t>indole</a:t>
            </a:r>
            <a:r>
              <a:rPr lang="en-US" b="1" dirty="0" smtClean="0"/>
              <a:t>, lysine </a:t>
            </a:r>
            <a:r>
              <a:rPr lang="en-US" b="1" dirty="0" err="1" smtClean="0"/>
              <a:t>decarboxylase</a:t>
            </a:r>
            <a:r>
              <a:rPr lang="en-US" b="1" dirty="0" smtClean="0"/>
              <a:t>, and </a:t>
            </a:r>
            <a:r>
              <a:rPr lang="en-US" b="1" dirty="0" err="1" smtClean="0"/>
              <a:t>mannitol</a:t>
            </a:r>
            <a:r>
              <a:rPr lang="en-US" b="1" dirty="0" smtClean="0"/>
              <a:t> fermentation and produces gas from glucose. ,</a:t>
            </a:r>
            <a:r>
              <a:rPr lang="en-US" dirty="0" smtClean="0"/>
              <a:t> typical colonial morphology with an iridescent “</a:t>
            </a:r>
            <a:r>
              <a:rPr lang="en-US" dirty="0" smtClean="0">
                <a:solidFill>
                  <a:srgbClr val="FF0000"/>
                </a:solidFill>
              </a:rPr>
              <a:t>sheen” on differential media such as EMB agar, </a:t>
            </a:r>
            <a:r>
              <a:rPr lang="en-US" dirty="0" smtClean="0"/>
              <a:t>and a positive spot </a:t>
            </a:r>
            <a:r>
              <a:rPr lang="en-US" dirty="0" err="1" smtClean="0"/>
              <a:t>indole</a:t>
            </a:r>
            <a:r>
              <a:rPr lang="en-US" dirty="0" smtClean="0"/>
              <a:t> test. Over 90% of E coli isolates are positive for β-</a:t>
            </a:r>
            <a:r>
              <a:rPr lang="en-US" dirty="0" err="1" smtClean="0"/>
              <a:t>glucuronidase</a:t>
            </a:r>
            <a:r>
              <a:rPr lang="en-US" dirty="0" smtClean="0"/>
              <a:t> using the substrate 4-methylumbe</a:t>
            </a:r>
            <a:r>
              <a:rPr lang="en-US" b="1" dirty="0" smtClean="0"/>
              <a:t>lliferyl-β-glucuronide (MUG).</a:t>
            </a:r>
            <a:r>
              <a:rPr lang="en-US" dirty="0" smtClean="0"/>
              <a:t> Isolates from anatomic sites other than urine, with characteristic properties (above plus n</a:t>
            </a:r>
            <a:r>
              <a:rPr lang="en-US" b="1" dirty="0" smtClean="0"/>
              <a:t>egative </a:t>
            </a:r>
            <a:r>
              <a:rPr lang="en-US" b="1" dirty="0" err="1" smtClean="0"/>
              <a:t>oxidase</a:t>
            </a:r>
            <a:r>
              <a:rPr lang="en-US" b="1" dirty="0" smtClean="0"/>
              <a:t> tests</a:t>
            </a:r>
            <a:r>
              <a:rPr lang="en-US" dirty="0" smtClean="0"/>
              <a:t>) often can be confirmed as </a:t>
            </a:r>
            <a:r>
              <a:rPr lang="en-US" i="1" dirty="0" smtClean="0"/>
              <a:t>E coli</a:t>
            </a:r>
            <a:r>
              <a:rPr lang="en-US" dirty="0" smtClean="0"/>
              <a:t> with a positive MUG test </a:t>
            </a:r>
          </a:p>
          <a:p>
            <a:endParaRPr lang="ar-IQ"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endParaRPr lang="ar-IQ" dirty="0"/>
          </a:p>
        </p:txBody>
      </p:sp>
      <p:sp>
        <p:nvSpPr>
          <p:cNvPr id="3" name="عنصر نائب للمحتوى 2"/>
          <p:cNvSpPr>
            <a:spLocks noGrp="1"/>
          </p:cNvSpPr>
          <p:nvPr>
            <p:ph idx="1"/>
          </p:nvPr>
        </p:nvSpPr>
        <p:spPr/>
        <p:txBody>
          <a:bodyPr>
            <a:normAutofit fontScale="25000" lnSpcReduction="20000"/>
          </a:bodyPr>
          <a:lstStyle/>
          <a:p>
            <a:pPr algn="l"/>
            <a:r>
              <a:rPr lang="en-US" b="1" dirty="0" smtClean="0">
                <a:solidFill>
                  <a:srgbClr val="FF0000"/>
                </a:solidFill>
              </a:rPr>
              <a:t> </a:t>
            </a:r>
            <a:r>
              <a:rPr lang="en-US" sz="7200" b="1" dirty="0" smtClean="0">
                <a:solidFill>
                  <a:srgbClr val="FF0000"/>
                </a:solidFill>
              </a:rPr>
              <a:t>1. Urinary Tract Infection</a:t>
            </a:r>
            <a:r>
              <a:rPr lang="en-US" sz="7200" dirty="0" smtClean="0">
                <a:solidFill>
                  <a:srgbClr val="FF0000"/>
                </a:solidFill>
              </a:rPr>
              <a:t>—</a:t>
            </a:r>
            <a:r>
              <a:rPr lang="en-US" sz="7200" i="1" dirty="0" smtClean="0">
                <a:solidFill>
                  <a:srgbClr val="FF0000"/>
                </a:solidFill>
              </a:rPr>
              <a:t>E </a:t>
            </a:r>
            <a:r>
              <a:rPr lang="en-US" sz="7200" i="1" dirty="0" smtClean="0"/>
              <a:t>coli</a:t>
            </a:r>
            <a:r>
              <a:rPr lang="en-US" sz="7200" dirty="0" smtClean="0"/>
              <a:t> is the most common cause of urinary tract infection and accounts </a:t>
            </a:r>
            <a:r>
              <a:rPr lang="en-US" sz="7200" b="1" dirty="0" smtClean="0">
                <a:solidFill>
                  <a:srgbClr val="FF0000"/>
                </a:solidFill>
              </a:rPr>
              <a:t>for approximately 90% of first urinary trac</a:t>
            </a:r>
            <a:r>
              <a:rPr lang="en-US" sz="7200" dirty="0" smtClean="0">
                <a:solidFill>
                  <a:srgbClr val="FF0000"/>
                </a:solidFill>
              </a:rPr>
              <a:t>t </a:t>
            </a:r>
            <a:r>
              <a:rPr lang="en-US" sz="7200" dirty="0" smtClean="0"/>
              <a:t>infections in young women .</a:t>
            </a:r>
          </a:p>
          <a:p>
            <a:pPr algn="l">
              <a:buNone/>
            </a:pPr>
            <a:r>
              <a:rPr lang="en-US" sz="7200" b="1" dirty="0" smtClean="0">
                <a:solidFill>
                  <a:srgbClr val="FF0000"/>
                </a:solidFill>
              </a:rPr>
              <a:t>2. E coli-Associated Diarrheal Diseases</a:t>
            </a:r>
            <a:r>
              <a:rPr lang="en-US" sz="7200" dirty="0" smtClean="0">
                <a:solidFill>
                  <a:srgbClr val="FF0000"/>
                </a:solidFill>
              </a:rPr>
              <a:t>—</a:t>
            </a:r>
            <a:r>
              <a:rPr lang="en-US" sz="7200" i="1" dirty="0" smtClean="0">
                <a:solidFill>
                  <a:srgbClr val="FF0000"/>
                </a:solidFill>
              </a:rPr>
              <a:t>E </a:t>
            </a:r>
            <a:r>
              <a:rPr lang="en-US" sz="7200" i="1" dirty="0" smtClean="0"/>
              <a:t>coli </a:t>
            </a:r>
            <a:r>
              <a:rPr lang="en-US" sz="7200" dirty="0" smtClean="0"/>
              <a:t>that cause diarrhea are extremely common worldwide. </a:t>
            </a:r>
          </a:p>
          <a:p>
            <a:pPr algn="l">
              <a:buNone/>
            </a:pPr>
            <a:r>
              <a:rPr lang="en-US" sz="7200" dirty="0" smtClean="0">
                <a:solidFill>
                  <a:srgbClr val="FF0000"/>
                </a:solidFill>
              </a:rPr>
              <a:t>A - </a:t>
            </a:r>
            <a:r>
              <a:rPr lang="en-US" sz="7200" dirty="0" err="1" smtClean="0">
                <a:solidFill>
                  <a:srgbClr val="FF0000"/>
                </a:solidFill>
              </a:rPr>
              <a:t>Enteropathogenic</a:t>
            </a:r>
            <a:r>
              <a:rPr lang="en-US" sz="7200" dirty="0" smtClean="0">
                <a:solidFill>
                  <a:srgbClr val="FF0000"/>
                </a:solidFill>
              </a:rPr>
              <a:t> E coli (EPEC) </a:t>
            </a:r>
            <a:r>
              <a:rPr lang="en-US" sz="7200" dirty="0" smtClean="0"/>
              <a:t>is an important cause of diarrhea in infants, </a:t>
            </a:r>
          </a:p>
          <a:p>
            <a:pPr algn="l">
              <a:buNone/>
            </a:pPr>
            <a:r>
              <a:rPr lang="en-US" sz="7200" dirty="0" smtClean="0"/>
              <a:t> EPEC previously was associated with outbreaks of diarrhea in nurseries in developed countries. EPEC adhere to the mucosal cells of the small bowel.  </a:t>
            </a:r>
            <a:r>
              <a:rPr lang="en-US" sz="7200" b="1" dirty="0" smtClean="0"/>
              <a:t>The result of EPEC infection is watery diarrhea , EPEC diarrhea has been associated with multiple specific serotypes </a:t>
            </a:r>
            <a:r>
              <a:rPr lang="en-US" sz="7200" b="1" i="1" dirty="0" smtClean="0"/>
              <a:t>of E coli.</a:t>
            </a:r>
            <a:r>
              <a:rPr lang="en-US" sz="7200" b="1" dirty="0" smtClean="0"/>
              <a:t> </a:t>
            </a:r>
            <a:endParaRPr lang="en-US" sz="7200" dirty="0" smtClean="0"/>
          </a:p>
          <a:p>
            <a:pPr algn="l">
              <a:buNone/>
            </a:pPr>
            <a:r>
              <a:rPr lang="en-US" sz="7200" b="1" dirty="0" smtClean="0"/>
              <a:t> </a:t>
            </a:r>
            <a:r>
              <a:rPr lang="en-US" sz="7200" b="1" dirty="0" smtClean="0">
                <a:solidFill>
                  <a:srgbClr val="FF0000"/>
                </a:solidFill>
              </a:rPr>
              <a:t>B - </a:t>
            </a:r>
            <a:r>
              <a:rPr lang="en-US" sz="7200" b="1" dirty="0" err="1" smtClean="0">
                <a:solidFill>
                  <a:srgbClr val="FF0000"/>
                </a:solidFill>
              </a:rPr>
              <a:t>Enterotoxigenic</a:t>
            </a:r>
            <a:r>
              <a:rPr lang="en-US" sz="7200" b="1" dirty="0" smtClean="0">
                <a:solidFill>
                  <a:srgbClr val="FF0000"/>
                </a:solidFill>
              </a:rPr>
              <a:t> E coli (ETEC) </a:t>
            </a:r>
            <a:r>
              <a:rPr lang="en-US" sz="7200" dirty="0" smtClean="0"/>
              <a:t>is a common </a:t>
            </a:r>
            <a:r>
              <a:rPr lang="en-US" sz="7200" b="1" dirty="0" smtClean="0"/>
              <a:t>cause of “traveler’s </a:t>
            </a:r>
            <a:r>
              <a:rPr lang="en-US" sz="7200" dirty="0" smtClean="0"/>
              <a:t>diarrhea” and a very important cause of diarrhea in infants in developing countries</a:t>
            </a:r>
          </a:p>
          <a:p>
            <a:pPr algn="l">
              <a:buNone/>
            </a:pPr>
            <a:r>
              <a:rPr lang="en-US" sz="7200" b="1" dirty="0" smtClean="0">
                <a:solidFill>
                  <a:schemeClr val="tx2"/>
                </a:solidFill>
              </a:rPr>
              <a:t>. Some strains of ETEC produce a heat-labile </a:t>
            </a:r>
            <a:r>
              <a:rPr lang="en-US" sz="7200" b="1" dirty="0" err="1" smtClean="0">
                <a:solidFill>
                  <a:schemeClr val="tx2"/>
                </a:solidFill>
              </a:rPr>
              <a:t>exotoxin</a:t>
            </a:r>
            <a:r>
              <a:rPr lang="en-US" sz="7200" b="1" dirty="0" smtClean="0">
                <a:solidFill>
                  <a:schemeClr val="tx2"/>
                </a:solidFill>
              </a:rPr>
              <a:t> </a:t>
            </a:r>
            <a:r>
              <a:rPr lang="en-US" sz="7200" dirty="0" smtClean="0"/>
              <a:t> the genetic </a:t>
            </a:r>
            <a:r>
              <a:rPr lang="en-US" sz="7200" b="1" dirty="0" smtClean="0"/>
              <a:t>control of </a:t>
            </a:r>
            <a:r>
              <a:rPr lang="en-US" sz="7200" b="1" dirty="0" err="1" smtClean="0"/>
              <a:t>aplasmid</a:t>
            </a:r>
            <a:r>
              <a:rPr lang="en-US" sz="7200" b="1" dirty="0" smtClean="0"/>
              <a:t>. </a:t>
            </a:r>
            <a:r>
              <a:rPr lang="en-US" sz="7200" dirty="0" smtClean="0"/>
              <a:t>I</a:t>
            </a:r>
          </a:p>
          <a:p>
            <a:pPr algn="l"/>
            <a:r>
              <a:rPr lang="en-US" sz="7200" b="1" dirty="0" smtClean="0"/>
              <a:t>Some strains of ETEC produce the heat-stable </a:t>
            </a:r>
            <a:r>
              <a:rPr lang="en-US" sz="7200" b="1" dirty="0" err="1" smtClean="0"/>
              <a:t>enterotoxin</a:t>
            </a:r>
            <a:r>
              <a:rPr lang="en-US" sz="7200" b="1" dirty="0" smtClean="0"/>
              <a:t> </a:t>
            </a:r>
            <a:r>
              <a:rPr lang="en-US" sz="7200" b="1" dirty="0" err="1" smtClean="0"/>
              <a:t>STa</a:t>
            </a:r>
            <a:r>
              <a:rPr lang="en-US" sz="7200" b="1" dirty="0" smtClean="0"/>
              <a:t> </a:t>
            </a:r>
            <a:r>
              <a:rPr lang="en-US" sz="7200" dirty="0" smtClean="0"/>
              <a:t>. </a:t>
            </a:r>
            <a:r>
              <a:rPr lang="en-US" sz="7200" b="1" dirty="0" smtClean="0"/>
              <a:t>Many </a:t>
            </a:r>
            <a:r>
              <a:rPr lang="en-US" sz="7200" b="1" dirty="0" err="1" smtClean="0"/>
              <a:t>STa</a:t>
            </a:r>
            <a:r>
              <a:rPr lang="en-US" sz="7200" b="1" dirty="0" smtClean="0"/>
              <a:t>-positive strains also produce LT. The strains with both toxins produce a more severe diarrhea. </a:t>
            </a:r>
            <a:r>
              <a:rPr lang="en-US" sz="7200" dirty="0" smtClean="0"/>
              <a:t>  The plasmids carrying the genes for </a:t>
            </a:r>
            <a:r>
              <a:rPr lang="en-US" sz="7200" dirty="0" err="1" smtClean="0"/>
              <a:t>enterotoxins</a:t>
            </a:r>
            <a:r>
              <a:rPr lang="en-US" sz="7200" dirty="0" smtClean="0"/>
              <a:t> (LT, ST) also may carry genes for the colonization factors that facilitate the attachment of </a:t>
            </a:r>
            <a:r>
              <a:rPr lang="en-US" sz="7200" i="1" dirty="0" smtClean="0"/>
              <a:t>E coli</a:t>
            </a:r>
            <a:r>
              <a:rPr lang="en-US" sz="7200" dirty="0" smtClean="0"/>
              <a:t> strains to intestinal epithelium</a:t>
            </a:r>
          </a:p>
          <a:p>
            <a:r>
              <a:rPr lang="en-US" b="1" dirty="0" smtClean="0"/>
              <a:t> </a:t>
            </a:r>
            <a:endParaRPr lang="ar-IQ"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endParaRPr lang="ar-IQ" dirty="0"/>
          </a:p>
        </p:txBody>
      </p:sp>
      <p:sp>
        <p:nvSpPr>
          <p:cNvPr id="3" name="عنصر نائب للمحتوى 2"/>
          <p:cNvSpPr>
            <a:spLocks noGrp="1"/>
          </p:cNvSpPr>
          <p:nvPr>
            <p:ph idx="1"/>
          </p:nvPr>
        </p:nvSpPr>
        <p:spPr/>
        <p:txBody>
          <a:bodyPr>
            <a:normAutofit fontScale="62500" lnSpcReduction="20000"/>
          </a:bodyPr>
          <a:lstStyle/>
          <a:p>
            <a:pPr algn="l">
              <a:buNone/>
            </a:pPr>
            <a:r>
              <a:rPr lang="en-US" b="1" dirty="0" smtClean="0">
                <a:solidFill>
                  <a:srgbClr val="FF0000"/>
                </a:solidFill>
              </a:rPr>
              <a:t>C - </a:t>
            </a:r>
            <a:r>
              <a:rPr lang="en-US" b="1" dirty="0" err="1" smtClean="0">
                <a:solidFill>
                  <a:srgbClr val="FF0000"/>
                </a:solidFill>
              </a:rPr>
              <a:t>Enterohemorrhagic</a:t>
            </a:r>
            <a:r>
              <a:rPr lang="en-US" b="1" dirty="0" smtClean="0">
                <a:solidFill>
                  <a:srgbClr val="FF0000"/>
                </a:solidFill>
              </a:rPr>
              <a:t> E coli (EHEC) </a:t>
            </a:r>
            <a:r>
              <a:rPr lang="en-US" dirty="0" smtClean="0"/>
              <a:t>produces </a:t>
            </a:r>
            <a:r>
              <a:rPr lang="en-US" dirty="0" err="1" smtClean="0"/>
              <a:t>v</a:t>
            </a:r>
            <a:r>
              <a:rPr lang="en-US" b="1" dirty="0" err="1" smtClean="0"/>
              <a:t>erotoxin</a:t>
            </a:r>
            <a:r>
              <a:rPr lang="en-US" dirty="0" smtClean="0"/>
              <a:t>. EHEC has been </a:t>
            </a:r>
            <a:r>
              <a:rPr lang="en-US" b="1" dirty="0" smtClean="0"/>
              <a:t>associated with hemorrhagic colitis, a severe form of diarrhea</a:t>
            </a:r>
            <a:r>
              <a:rPr lang="en-US" dirty="0" smtClean="0"/>
              <a:t>, and with hemolytic uremic syndrome, a disease resulting in acute renal failure, micro </a:t>
            </a:r>
            <a:r>
              <a:rPr lang="en-US" dirty="0" err="1" smtClean="0"/>
              <a:t>angiopathic</a:t>
            </a:r>
            <a:r>
              <a:rPr lang="en-US" dirty="0" smtClean="0"/>
              <a:t> hemolytic anemia, and thrombocytopenia.. </a:t>
            </a:r>
          </a:p>
          <a:p>
            <a:pPr algn="l">
              <a:buNone/>
            </a:pPr>
            <a:r>
              <a:rPr lang="en-US" b="1" dirty="0" smtClean="0"/>
              <a:t> </a:t>
            </a:r>
            <a:r>
              <a:rPr lang="en-US" b="1" dirty="0" smtClean="0">
                <a:solidFill>
                  <a:srgbClr val="FF0000"/>
                </a:solidFill>
              </a:rPr>
              <a:t>D  -  </a:t>
            </a:r>
            <a:r>
              <a:rPr lang="en-US" b="1" dirty="0" err="1" smtClean="0">
                <a:solidFill>
                  <a:srgbClr val="FF0000"/>
                </a:solidFill>
              </a:rPr>
              <a:t>Enteroinvasive</a:t>
            </a:r>
            <a:r>
              <a:rPr lang="en-US" b="1" dirty="0" smtClean="0">
                <a:solidFill>
                  <a:srgbClr val="FF0000"/>
                </a:solidFill>
              </a:rPr>
              <a:t> E coli (EIEC)</a:t>
            </a:r>
            <a:r>
              <a:rPr lang="en-US" dirty="0" smtClean="0">
                <a:solidFill>
                  <a:srgbClr val="FF0000"/>
                </a:solidFill>
              </a:rPr>
              <a:t> </a:t>
            </a:r>
            <a:r>
              <a:rPr lang="en-US" dirty="0" smtClean="0"/>
              <a:t>produces a disease very similar to </a:t>
            </a:r>
            <a:r>
              <a:rPr lang="en-US" b="1" dirty="0" smtClean="0"/>
              <a:t>shigellosis</a:t>
            </a:r>
            <a:r>
              <a:rPr lang="en-US" dirty="0" smtClean="0"/>
              <a:t>. The disease occurs most commonly in children in developing countries , EIEC produce disease by invading intestinal mucosal epithelial cells.</a:t>
            </a:r>
          </a:p>
          <a:p>
            <a:pPr algn="l">
              <a:buNone/>
            </a:pPr>
            <a:r>
              <a:rPr lang="en-US" b="1" dirty="0" smtClean="0"/>
              <a:t> </a:t>
            </a:r>
            <a:r>
              <a:rPr lang="en-US" b="1" dirty="0" smtClean="0">
                <a:solidFill>
                  <a:srgbClr val="FF0000"/>
                </a:solidFill>
              </a:rPr>
              <a:t>E -</a:t>
            </a:r>
            <a:r>
              <a:rPr lang="en-US" dirty="0" smtClean="0">
                <a:solidFill>
                  <a:srgbClr val="FF0000"/>
                </a:solidFill>
              </a:rPr>
              <a:t>   </a:t>
            </a:r>
            <a:r>
              <a:rPr lang="en-US" b="1" dirty="0" err="1" smtClean="0">
                <a:solidFill>
                  <a:srgbClr val="FF0000"/>
                </a:solidFill>
              </a:rPr>
              <a:t>Enteroaggregative</a:t>
            </a:r>
            <a:r>
              <a:rPr lang="en-US" b="1" dirty="0" smtClean="0">
                <a:solidFill>
                  <a:srgbClr val="FF0000"/>
                </a:solidFill>
              </a:rPr>
              <a:t> E coli (EAEC)</a:t>
            </a:r>
            <a:r>
              <a:rPr lang="en-US" dirty="0" smtClean="0">
                <a:solidFill>
                  <a:srgbClr val="FF0000"/>
                </a:solidFill>
              </a:rPr>
              <a:t> </a:t>
            </a:r>
            <a:r>
              <a:rPr lang="en-US" dirty="0" smtClean="0"/>
              <a:t>causes acute and chronic diarrhea  in persons in developing countries.</a:t>
            </a:r>
            <a:r>
              <a:rPr lang="en-US" b="1" dirty="0" smtClean="0"/>
              <a:t> </a:t>
            </a:r>
          </a:p>
          <a:p>
            <a:pPr algn="l">
              <a:buNone/>
            </a:pPr>
            <a:r>
              <a:rPr lang="en-US" b="1" dirty="0" smtClean="0"/>
              <a:t>3. Sepsis</a:t>
            </a:r>
            <a:r>
              <a:rPr lang="en-US" dirty="0" smtClean="0"/>
              <a:t>—When n</a:t>
            </a:r>
            <a:r>
              <a:rPr lang="en-US" b="1" dirty="0" smtClean="0"/>
              <a:t>ormal host defenses are inadequate</a:t>
            </a:r>
            <a:r>
              <a:rPr lang="en-US" i="1" dirty="0" smtClean="0"/>
              <a:t>, E coli </a:t>
            </a:r>
            <a:r>
              <a:rPr lang="en-US" dirty="0" smtClean="0"/>
              <a:t>may </a:t>
            </a:r>
            <a:r>
              <a:rPr lang="en-US" b="1" dirty="0" smtClean="0"/>
              <a:t>reach the bloodstream and cause sepsis</a:t>
            </a:r>
            <a:r>
              <a:rPr lang="en-US" dirty="0" smtClean="0"/>
              <a:t>. Newborns may be highly susceptible to </a:t>
            </a:r>
            <a:r>
              <a:rPr lang="en-US" i="1" dirty="0" smtClean="0"/>
              <a:t>E coli </a:t>
            </a:r>
            <a:r>
              <a:rPr lang="en-US" dirty="0" smtClean="0"/>
              <a:t>sepsis because they lack </a:t>
            </a:r>
            <a:r>
              <a:rPr lang="en-US" dirty="0" err="1" smtClean="0"/>
              <a:t>IgM</a:t>
            </a:r>
            <a:r>
              <a:rPr lang="en-US" dirty="0" smtClean="0"/>
              <a:t> antibodies. Sepsis may occur secondary to urinary tract infection.</a:t>
            </a:r>
          </a:p>
          <a:p>
            <a:pPr algn="l">
              <a:buNone/>
            </a:pPr>
            <a:r>
              <a:rPr lang="en-US" b="1" dirty="0" smtClean="0"/>
              <a:t> 4. Meningitis</a:t>
            </a:r>
            <a:r>
              <a:rPr lang="en-US" dirty="0" smtClean="0"/>
              <a:t>—</a:t>
            </a:r>
            <a:r>
              <a:rPr lang="en-US" i="1" dirty="0" smtClean="0"/>
              <a:t>E coli </a:t>
            </a:r>
            <a:r>
              <a:rPr lang="en-US" dirty="0" smtClean="0"/>
              <a:t>and group B streptococci are the leading causes of meningitis in infants. Approximately 75% </a:t>
            </a:r>
            <a:r>
              <a:rPr lang="en-US" i="1" dirty="0" smtClean="0"/>
              <a:t>of E coli</a:t>
            </a:r>
            <a:r>
              <a:rPr lang="en-US" dirty="0" smtClean="0"/>
              <a:t> from meningitis cases have the K1 antigen.</a:t>
            </a:r>
            <a:endParaRPr lang="ar-IQ" dirty="0" smtClean="0"/>
          </a:p>
          <a:p>
            <a:endParaRPr lang="ar-IQ"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endParaRPr lang="ar-IQ" dirty="0"/>
          </a:p>
        </p:txBody>
      </p:sp>
      <p:sp>
        <p:nvSpPr>
          <p:cNvPr id="3" name="عنصر نائب للمحتوى 2"/>
          <p:cNvSpPr>
            <a:spLocks noGrp="1"/>
          </p:cNvSpPr>
          <p:nvPr>
            <p:ph idx="1"/>
          </p:nvPr>
        </p:nvSpPr>
        <p:spPr/>
        <p:txBody>
          <a:bodyPr>
            <a:normAutofit fontScale="70000" lnSpcReduction="20000"/>
          </a:bodyPr>
          <a:lstStyle/>
          <a:p>
            <a:pPr>
              <a:buNone/>
            </a:pPr>
            <a:r>
              <a:rPr lang="ar-IQ" dirty="0" smtClean="0"/>
              <a:t> </a:t>
            </a:r>
            <a:endParaRPr lang="en-US" b="1" dirty="0" smtClean="0">
              <a:solidFill>
                <a:srgbClr val="FF0000"/>
              </a:solidFill>
            </a:endParaRPr>
          </a:p>
          <a:p>
            <a:pPr algn="l">
              <a:buNone/>
            </a:pPr>
            <a:r>
              <a:rPr lang="en-US" b="1" i="1" dirty="0" err="1" smtClean="0">
                <a:solidFill>
                  <a:srgbClr val="FF0000"/>
                </a:solidFill>
              </a:rPr>
              <a:t>Klebsiella</a:t>
            </a:r>
            <a:r>
              <a:rPr lang="en-US" b="1" i="1" dirty="0" smtClean="0">
                <a:solidFill>
                  <a:srgbClr val="FF0000"/>
                </a:solidFill>
              </a:rPr>
              <a:t>  </a:t>
            </a:r>
            <a:r>
              <a:rPr lang="en-US" b="1" i="1" dirty="0" err="1" smtClean="0">
                <a:solidFill>
                  <a:srgbClr val="FF0000"/>
                </a:solidFill>
              </a:rPr>
              <a:t>pneumoniae</a:t>
            </a:r>
            <a:r>
              <a:rPr lang="en-US" b="1" i="1" dirty="0" smtClean="0">
                <a:solidFill>
                  <a:srgbClr val="FF0000"/>
                </a:solidFill>
              </a:rPr>
              <a:t> i</a:t>
            </a:r>
            <a:r>
              <a:rPr lang="en-US" b="1" dirty="0" smtClean="0">
                <a:solidFill>
                  <a:srgbClr val="FF0000"/>
                </a:solidFill>
              </a:rPr>
              <a:t>s </a:t>
            </a:r>
            <a:r>
              <a:rPr lang="en-US" dirty="0" smtClean="0"/>
              <a:t>present in the respiratory tract and feces of about 5% of normal individuals. It causes a small proportion (about 1%) of </a:t>
            </a:r>
            <a:r>
              <a:rPr lang="en-US" dirty="0" smtClean="0">
                <a:solidFill>
                  <a:srgbClr val="FF0000"/>
                </a:solidFill>
              </a:rPr>
              <a:t>bacterial pneumonias</a:t>
            </a:r>
            <a:r>
              <a:rPr lang="en-US" i="1" dirty="0" smtClean="0"/>
              <a:t>. K </a:t>
            </a:r>
            <a:r>
              <a:rPr lang="en-US" i="1" dirty="0" err="1" smtClean="0"/>
              <a:t>pneumoniae</a:t>
            </a:r>
            <a:r>
              <a:rPr lang="en-US" dirty="0" smtClean="0"/>
              <a:t> can produce extensive hemorrhagic necrotizing consolidation of the lung. It occasionally </a:t>
            </a:r>
            <a:r>
              <a:rPr lang="en-US" b="1" dirty="0" smtClean="0">
                <a:solidFill>
                  <a:srgbClr val="FF0000"/>
                </a:solidFill>
              </a:rPr>
              <a:t>produces urinary tract infection and </a:t>
            </a:r>
            <a:r>
              <a:rPr lang="en-US" b="1" dirty="0" err="1" smtClean="0">
                <a:solidFill>
                  <a:srgbClr val="FF0000"/>
                </a:solidFill>
              </a:rPr>
              <a:t>bacteremia</a:t>
            </a:r>
            <a:r>
              <a:rPr lang="en-US" b="1" dirty="0" smtClean="0">
                <a:solidFill>
                  <a:srgbClr val="FF0000"/>
                </a:solidFill>
              </a:rPr>
              <a:t> with focal lesions in </a:t>
            </a:r>
            <a:r>
              <a:rPr lang="en-US" dirty="0" smtClean="0"/>
              <a:t>debilitated patients. </a:t>
            </a:r>
          </a:p>
          <a:p>
            <a:pPr algn="l">
              <a:buNone/>
            </a:pPr>
            <a:r>
              <a:rPr lang="en-US" i="1" dirty="0" err="1" smtClean="0">
                <a:solidFill>
                  <a:srgbClr val="FF0000"/>
                </a:solidFill>
              </a:rPr>
              <a:t>Enterobacter</a:t>
            </a:r>
            <a:r>
              <a:rPr lang="en-US" i="1" dirty="0" smtClean="0">
                <a:solidFill>
                  <a:srgbClr val="FF0000"/>
                </a:solidFill>
              </a:rPr>
              <a:t> </a:t>
            </a:r>
            <a:r>
              <a:rPr lang="en-US" i="1" dirty="0" err="1" smtClean="0">
                <a:solidFill>
                  <a:srgbClr val="FF0000"/>
                </a:solidFill>
              </a:rPr>
              <a:t>aerogenes</a:t>
            </a:r>
            <a:r>
              <a:rPr lang="en-US" dirty="0" smtClean="0">
                <a:solidFill>
                  <a:srgbClr val="FF0000"/>
                </a:solidFill>
              </a:rPr>
              <a:t>—This </a:t>
            </a:r>
            <a:r>
              <a:rPr lang="en-US" dirty="0" smtClean="0"/>
              <a:t>organism has small capsules, may be found free-living as well as in the intestinal tract, </a:t>
            </a:r>
            <a:r>
              <a:rPr lang="en-US" dirty="0" smtClean="0">
                <a:solidFill>
                  <a:schemeClr val="accent2"/>
                </a:solidFill>
              </a:rPr>
              <a:t>and causes urinary tract infections and sepsis</a:t>
            </a:r>
            <a:r>
              <a:rPr lang="en-US" dirty="0" smtClean="0"/>
              <a:t>.</a:t>
            </a:r>
          </a:p>
          <a:p>
            <a:pPr algn="l">
              <a:buNone/>
            </a:pPr>
            <a:r>
              <a:rPr lang="en-US" b="1" i="1" dirty="0" err="1" smtClean="0"/>
              <a:t>Serratia</a:t>
            </a:r>
            <a:r>
              <a:rPr lang="en-US" b="1" i="1" dirty="0" smtClean="0"/>
              <a:t> </a:t>
            </a:r>
            <a:r>
              <a:rPr lang="en-US" b="1" i="1" dirty="0" err="1" smtClean="0"/>
              <a:t>marcescens</a:t>
            </a:r>
            <a:r>
              <a:rPr lang="en-US" dirty="0" smtClean="0"/>
              <a:t> is a common opportunistic pathogen in hospitalized patients. </a:t>
            </a:r>
            <a:r>
              <a:rPr lang="en-US" dirty="0" err="1" smtClean="0"/>
              <a:t>Serratia</a:t>
            </a:r>
            <a:r>
              <a:rPr lang="en-US" dirty="0" smtClean="0"/>
              <a:t> (usually </a:t>
            </a:r>
            <a:r>
              <a:rPr lang="en-US" dirty="0" err="1" smtClean="0"/>
              <a:t>nonpigmented</a:t>
            </a:r>
            <a:r>
              <a:rPr lang="en-US" dirty="0" smtClean="0"/>
              <a:t>) causes </a:t>
            </a:r>
            <a:r>
              <a:rPr lang="en-US" dirty="0" smtClean="0">
                <a:solidFill>
                  <a:srgbClr val="FF0000"/>
                </a:solidFill>
              </a:rPr>
              <a:t>pneumonia, </a:t>
            </a:r>
            <a:r>
              <a:rPr lang="en-US" dirty="0" err="1" smtClean="0">
                <a:solidFill>
                  <a:srgbClr val="FF0000"/>
                </a:solidFill>
              </a:rPr>
              <a:t>bacteremia</a:t>
            </a:r>
            <a:r>
              <a:rPr lang="en-US" dirty="0" smtClean="0">
                <a:solidFill>
                  <a:srgbClr val="FF0000"/>
                </a:solidFill>
              </a:rPr>
              <a:t>, and </a:t>
            </a:r>
            <a:r>
              <a:rPr lang="en-US" dirty="0" err="1" smtClean="0">
                <a:solidFill>
                  <a:srgbClr val="FF0000"/>
                </a:solidFill>
              </a:rPr>
              <a:t>endocarditis—sepecially</a:t>
            </a:r>
            <a:r>
              <a:rPr lang="en-US" dirty="0" smtClean="0">
                <a:solidFill>
                  <a:srgbClr val="FF0000"/>
                </a:solidFill>
              </a:rPr>
              <a:t> </a:t>
            </a:r>
            <a:r>
              <a:rPr lang="en-US" dirty="0" smtClean="0"/>
              <a:t>in narcotics addicts and hospitalized patients..</a:t>
            </a:r>
          </a:p>
          <a:p>
            <a:endParaRPr lang="ar-IQ"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endParaRPr lang="ar-IQ"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b="1" dirty="0" smtClean="0">
                <a:solidFill>
                  <a:srgbClr val="FF0000"/>
                </a:solidFill>
              </a:rPr>
              <a:t>Proteus—Proteus species</a:t>
            </a:r>
            <a:r>
              <a:rPr lang="en-US" dirty="0" smtClean="0">
                <a:solidFill>
                  <a:srgbClr val="FF0000"/>
                </a:solidFill>
              </a:rPr>
              <a:t> </a:t>
            </a:r>
            <a:r>
              <a:rPr lang="en-US" dirty="0" smtClean="0"/>
              <a:t>produce infections in humans only when the bacteria leave the intestinal tract</a:t>
            </a:r>
            <a:r>
              <a:rPr lang="en-US" b="1" dirty="0" smtClean="0"/>
              <a:t>. </a:t>
            </a:r>
            <a:r>
              <a:rPr lang="en-US" b="1" dirty="0" smtClean="0">
                <a:solidFill>
                  <a:srgbClr val="92D050"/>
                </a:solidFill>
              </a:rPr>
              <a:t>They are found in urinary tract infections and produce </a:t>
            </a:r>
            <a:r>
              <a:rPr lang="en-US" b="1" dirty="0" err="1" smtClean="0">
                <a:solidFill>
                  <a:srgbClr val="92D050"/>
                </a:solidFill>
              </a:rPr>
              <a:t>bacteremia</a:t>
            </a:r>
            <a:r>
              <a:rPr lang="en-US" b="1" dirty="0" smtClean="0">
                <a:solidFill>
                  <a:srgbClr val="92D050"/>
                </a:solidFill>
              </a:rPr>
              <a:t>, pneumonia, and focal lesions in</a:t>
            </a:r>
            <a:r>
              <a:rPr lang="en-US" dirty="0" smtClean="0">
                <a:solidFill>
                  <a:srgbClr val="92D050"/>
                </a:solidFill>
              </a:rPr>
              <a:t> debilitated patients or those receiving intravenous infusions</a:t>
            </a:r>
            <a:r>
              <a:rPr lang="en-US" i="1" dirty="0" smtClean="0">
                <a:solidFill>
                  <a:srgbClr val="92D050"/>
                </a:solidFill>
              </a:rPr>
              <a:t>. </a:t>
            </a:r>
            <a:r>
              <a:rPr lang="en-US" i="1" dirty="0" smtClean="0"/>
              <a:t>P mirabilis </a:t>
            </a:r>
            <a:r>
              <a:rPr lang="en-US" dirty="0" smtClean="0"/>
              <a:t>causes urinary tract infections and occasionally other infections</a:t>
            </a:r>
            <a:r>
              <a:rPr lang="en-US" i="1" dirty="0" smtClean="0"/>
              <a:t>. Proteus </a:t>
            </a:r>
            <a:r>
              <a:rPr lang="en-US" i="1" dirty="0" err="1" smtClean="0"/>
              <a:t>vulgaris</a:t>
            </a:r>
            <a:r>
              <a:rPr lang="en-US" i="1" dirty="0" smtClean="0"/>
              <a:t> and </a:t>
            </a:r>
            <a:r>
              <a:rPr lang="en-US" i="1" dirty="0" err="1" smtClean="0"/>
              <a:t>Morganella</a:t>
            </a:r>
            <a:r>
              <a:rPr lang="en-US" i="1" dirty="0" smtClean="0"/>
              <a:t> </a:t>
            </a:r>
            <a:r>
              <a:rPr lang="en-US" i="1" dirty="0" err="1" smtClean="0"/>
              <a:t>morganii</a:t>
            </a:r>
            <a:r>
              <a:rPr lang="en-US" dirty="0" smtClean="0"/>
              <a:t> are important </a:t>
            </a:r>
            <a:r>
              <a:rPr lang="en-US" dirty="0" err="1" smtClean="0"/>
              <a:t>nosocomial</a:t>
            </a:r>
            <a:r>
              <a:rPr lang="en-US" dirty="0" smtClean="0"/>
              <a:t> pathogens. </a:t>
            </a:r>
            <a:r>
              <a:rPr lang="en-US" b="1" dirty="0" smtClean="0">
                <a:solidFill>
                  <a:srgbClr val="FF0000"/>
                </a:solidFill>
              </a:rPr>
              <a:t>Proteus species produce </a:t>
            </a:r>
            <a:r>
              <a:rPr lang="en-US" b="1" dirty="0" err="1" smtClean="0">
                <a:solidFill>
                  <a:srgbClr val="FF0000"/>
                </a:solidFill>
              </a:rPr>
              <a:t>urease</a:t>
            </a:r>
            <a:r>
              <a:rPr lang="en-US" b="1" dirty="0" smtClean="0">
                <a:solidFill>
                  <a:srgbClr val="FF0000"/>
                </a:solidFill>
              </a:rPr>
              <a:t>, resulting in rapid hydrolysis of urea with liberation of ammonia</a:t>
            </a:r>
            <a:r>
              <a:rPr lang="en-US" dirty="0" smtClean="0">
                <a:solidFill>
                  <a:srgbClr val="FF0000"/>
                </a:solidFill>
              </a:rPr>
              <a:t>. </a:t>
            </a:r>
            <a:r>
              <a:rPr lang="en-US" dirty="0" smtClean="0"/>
              <a:t>Thus, in urinary tract infections with </a:t>
            </a:r>
            <a:r>
              <a:rPr lang="en-US" dirty="0" err="1" smtClean="0"/>
              <a:t>proteus</a:t>
            </a:r>
            <a:r>
              <a:rPr lang="en-US" dirty="0" smtClean="0"/>
              <a:t>, </a:t>
            </a:r>
            <a:r>
              <a:rPr lang="en-US" dirty="0" smtClean="0">
                <a:solidFill>
                  <a:srgbClr val="FF0000"/>
                </a:solidFill>
              </a:rPr>
              <a:t>the urine becomes alkaline, </a:t>
            </a:r>
            <a:r>
              <a:rPr lang="en-US" b="1" dirty="0" smtClean="0">
                <a:solidFill>
                  <a:srgbClr val="FF0000"/>
                </a:solidFill>
              </a:rPr>
              <a:t>promoting stone formation</a:t>
            </a:r>
            <a:r>
              <a:rPr lang="en-US" dirty="0" smtClean="0">
                <a:solidFill>
                  <a:srgbClr val="FF0000"/>
                </a:solidFill>
              </a:rPr>
              <a:t> and making acidification virtually impossible</a:t>
            </a:r>
            <a:r>
              <a:rPr lang="en-US" b="1" dirty="0" smtClean="0">
                <a:solidFill>
                  <a:srgbClr val="FF0000"/>
                </a:solidFill>
              </a:rPr>
              <a:t>.</a:t>
            </a:r>
            <a:r>
              <a:rPr lang="en-US" b="1" dirty="0" smtClean="0"/>
              <a:t> </a:t>
            </a:r>
            <a:r>
              <a:rPr lang="en-US" b="1" dirty="0" smtClean="0">
                <a:solidFill>
                  <a:schemeClr val="accent2"/>
                </a:solidFill>
              </a:rPr>
              <a:t>The rapid motility </a:t>
            </a:r>
            <a:r>
              <a:rPr lang="en-US" b="1" dirty="0" smtClean="0"/>
              <a:t>of </a:t>
            </a:r>
            <a:r>
              <a:rPr lang="en-US" b="1" dirty="0" err="1" smtClean="0"/>
              <a:t>proteus</a:t>
            </a:r>
            <a:r>
              <a:rPr lang="en-US" b="1" dirty="0" smtClean="0"/>
              <a:t> may contribute to its invasion of the urinary tract.</a:t>
            </a:r>
            <a:endParaRPr lang="en-US" dirty="0" smtClean="0"/>
          </a:p>
          <a:p>
            <a:pPr algn="l"/>
            <a:r>
              <a:rPr lang="ar-IQ" b="1" dirty="0" smtClean="0"/>
              <a:t> </a:t>
            </a:r>
            <a:r>
              <a:rPr lang="en-US" b="1" dirty="0" smtClean="0"/>
              <a:t> </a:t>
            </a: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dirty="0" smtClean="0">
                <a:solidFill>
                  <a:srgbClr val="FF0000"/>
                </a:solidFill>
              </a:rPr>
              <a:t> </a:t>
            </a:r>
            <a:r>
              <a:rPr lang="en-US" b="1" dirty="0" smtClean="0">
                <a:solidFill>
                  <a:srgbClr val="FF0000"/>
                </a:solidFill>
              </a:rPr>
              <a:t> TOXIC SHOCK SYNDROME TOXIN</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algn="l">
              <a:buNone/>
            </a:pPr>
            <a:r>
              <a:rPr lang="en-US" dirty="0" smtClean="0"/>
              <a:t> - Most</a:t>
            </a:r>
            <a:r>
              <a:rPr lang="en-US" b="1" i="1" dirty="0" smtClean="0"/>
              <a:t> S </a:t>
            </a:r>
            <a:r>
              <a:rPr lang="en-US" b="1" i="1" dirty="0" err="1" smtClean="0"/>
              <a:t>aureus</a:t>
            </a:r>
            <a:r>
              <a:rPr lang="en-US" dirty="0" smtClean="0"/>
              <a:t> strains isolated from patients with toxic shock syndrome produce a toxin </a:t>
            </a:r>
          </a:p>
          <a:p>
            <a:pPr algn="l">
              <a:buNone/>
            </a:pPr>
            <a:r>
              <a:rPr lang="en-US" dirty="0" smtClean="0"/>
              <a:t>called toxic shock syndrome toxin-1(TSST-1)</a:t>
            </a:r>
          </a:p>
          <a:p>
            <a:pPr algn="l">
              <a:buNone/>
            </a:pPr>
            <a:r>
              <a:rPr lang="en-US" b="1" dirty="0" smtClean="0"/>
              <a:t> </a:t>
            </a:r>
            <a:r>
              <a:rPr lang="en-US" b="1" dirty="0" smtClean="0">
                <a:solidFill>
                  <a:srgbClr val="FF0000"/>
                </a:solidFill>
              </a:rPr>
              <a:t>LEUKOCIDIN </a:t>
            </a:r>
            <a:r>
              <a:rPr lang="en-US" dirty="0" smtClean="0">
                <a:solidFill>
                  <a:schemeClr val="tx2">
                    <a:lumMod val="60000"/>
                    <a:lumOff val="40000"/>
                  </a:schemeClr>
                </a:solidFill>
              </a:rPr>
              <a:t>This</a:t>
            </a:r>
            <a:r>
              <a:rPr lang="en-US" dirty="0" smtClean="0">
                <a:solidFill>
                  <a:srgbClr val="FF0000"/>
                </a:solidFill>
              </a:rPr>
              <a:t> toxin </a:t>
            </a:r>
            <a:r>
              <a:rPr lang="en-US" dirty="0" smtClean="0">
                <a:solidFill>
                  <a:schemeClr val="tx2">
                    <a:lumMod val="60000"/>
                    <a:lumOff val="40000"/>
                  </a:schemeClr>
                </a:solidFill>
              </a:rPr>
              <a:t>of </a:t>
            </a:r>
            <a:r>
              <a:rPr lang="en-US" i="1" dirty="0" smtClean="0">
                <a:solidFill>
                  <a:schemeClr val="tx2">
                    <a:lumMod val="60000"/>
                    <a:lumOff val="40000"/>
                  </a:schemeClr>
                </a:solidFill>
              </a:rPr>
              <a:t>S </a:t>
            </a:r>
            <a:r>
              <a:rPr lang="en-US" i="1" dirty="0" err="1" smtClean="0">
                <a:solidFill>
                  <a:schemeClr val="tx2">
                    <a:lumMod val="60000"/>
                    <a:lumOff val="40000"/>
                  </a:schemeClr>
                </a:solidFill>
              </a:rPr>
              <a:t>aureus</a:t>
            </a:r>
            <a:r>
              <a:rPr lang="en-US" dirty="0" smtClean="0">
                <a:solidFill>
                  <a:schemeClr val="tx2">
                    <a:lumMod val="60000"/>
                    <a:lumOff val="40000"/>
                  </a:schemeClr>
                </a:solidFill>
              </a:rPr>
              <a:t> has two components. It </a:t>
            </a:r>
            <a:r>
              <a:rPr lang="en-US" b="1" dirty="0" smtClean="0">
                <a:solidFill>
                  <a:schemeClr val="tx2">
                    <a:lumMod val="60000"/>
                    <a:lumOff val="40000"/>
                  </a:schemeClr>
                </a:solidFill>
              </a:rPr>
              <a:t>can kill white blood cells of </a:t>
            </a:r>
            <a:r>
              <a:rPr lang="en-US" dirty="0" smtClean="0">
                <a:solidFill>
                  <a:schemeClr val="tx2">
                    <a:lumMod val="60000"/>
                    <a:lumOff val="40000"/>
                  </a:schemeClr>
                </a:solidFill>
              </a:rPr>
              <a:t>humans and rabbits. This toxin is an important virulence factor in community associated </a:t>
            </a:r>
            <a:r>
              <a:rPr lang="en-US" b="1" dirty="0" err="1" smtClean="0">
                <a:solidFill>
                  <a:schemeClr val="tx2">
                    <a:lumMod val="60000"/>
                    <a:lumOff val="40000"/>
                  </a:schemeClr>
                </a:solidFill>
              </a:rPr>
              <a:t>methicillin</a:t>
            </a:r>
            <a:r>
              <a:rPr lang="en-US" b="1" dirty="0" smtClean="0">
                <a:solidFill>
                  <a:schemeClr val="tx2">
                    <a:lumMod val="60000"/>
                    <a:lumOff val="40000"/>
                  </a:schemeClr>
                </a:solidFill>
              </a:rPr>
              <a:t> resistant </a:t>
            </a:r>
            <a:r>
              <a:rPr lang="en-US" b="1" i="1" dirty="0" smtClean="0">
                <a:solidFill>
                  <a:schemeClr val="tx2">
                    <a:lumMod val="60000"/>
                    <a:lumOff val="40000"/>
                  </a:schemeClr>
                </a:solidFill>
              </a:rPr>
              <a:t>S </a:t>
            </a:r>
            <a:r>
              <a:rPr lang="en-US" b="1" i="1" dirty="0" err="1" smtClean="0">
                <a:solidFill>
                  <a:schemeClr val="tx2">
                    <a:lumMod val="60000"/>
                    <a:lumOff val="40000"/>
                  </a:schemeClr>
                </a:solidFill>
              </a:rPr>
              <a:t>aureus</a:t>
            </a:r>
            <a:r>
              <a:rPr lang="en-US" b="1" dirty="0" smtClean="0">
                <a:solidFill>
                  <a:schemeClr val="tx2">
                    <a:lumMod val="60000"/>
                    <a:lumOff val="40000"/>
                  </a:schemeClr>
                </a:solidFill>
              </a:rPr>
              <a:t> infections</a:t>
            </a:r>
            <a:r>
              <a:rPr lang="en-US" dirty="0" smtClean="0"/>
              <a:t>.</a:t>
            </a:r>
            <a:endParaRPr lang="ar-IQ"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endParaRPr lang="ar-IQ" dirty="0"/>
          </a:p>
        </p:txBody>
      </p:sp>
      <p:sp>
        <p:nvSpPr>
          <p:cNvPr id="3" name="عنصر نائب للمحتوى 2"/>
          <p:cNvSpPr>
            <a:spLocks noGrp="1"/>
          </p:cNvSpPr>
          <p:nvPr>
            <p:ph idx="1"/>
          </p:nvPr>
        </p:nvSpPr>
        <p:spPr/>
        <p:txBody>
          <a:bodyPr>
            <a:normAutofit fontScale="85000" lnSpcReduction="20000"/>
          </a:bodyPr>
          <a:lstStyle/>
          <a:p>
            <a:pPr algn="l">
              <a:buNone/>
            </a:pPr>
            <a:r>
              <a:rPr lang="en-US" b="1" dirty="0" err="1" smtClean="0">
                <a:solidFill>
                  <a:srgbClr val="FF0000"/>
                </a:solidFill>
              </a:rPr>
              <a:t>Providencia—Providencia</a:t>
            </a:r>
            <a:r>
              <a:rPr lang="en-US" b="1" dirty="0" smtClean="0">
                <a:solidFill>
                  <a:srgbClr val="FF0000"/>
                </a:solidFill>
              </a:rPr>
              <a:t> species </a:t>
            </a:r>
            <a:r>
              <a:rPr lang="en-US" dirty="0" smtClean="0"/>
              <a:t>(</a:t>
            </a:r>
            <a:r>
              <a:rPr lang="en-US" dirty="0" err="1" smtClean="0"/>
              <a:t>Providencia</a:t>
            </a:r>
            <a:r>
              <a:rPr lang="en-US" dirty="0" smtClean="0"/>
              <a:t> </a:t>
            </a:r>
            <a:r>
              <a:rPr lang="en-US" dirty="0" err="1" smtClean="0"/>
              <a:t>rettgeri</a:t>
            </a:r>
            <a:r>
              <a:rPr lang="en-US" dirty="0" smtClean="0"/>
              <a:t>, </a:t>
            </a:r>
            <a:r>
              <a:rPr lang="en-US" dirty="0" err="1" smtClean="0"/>
              <a:t>Providencia</a:t>
            </a:r>
            <a:r>
              <a:rPr lang="en-US" dirty="0" smtClean="0"/>
              <a:t> </a:t>
            </a:r>
            <a:r>
              <a:rPr lang="en-US" dirty="0" err="1" smtClean="0"/>
              <a:t>alcalifaciens</a:t>
            </a:r>
            <a:r>
              <a:rPr lang="en-US" dirty="0" smtClean="0"/>
              <a:t>, and </a:t>
            </a:r>
            <a:r>
              <a:rPr lang="en-US" dirty="0" err="1" smtClean="0"/>
              <a:t>Providencia</a:t>
            </a:r>
            <a:r>
              <a:rPr lang="en-US" dirty="0" smtClean="0"/>
              <a:t> </a:t>
            </a:r>
            <a:r>
              <a:rPr lang="en-US" dirty="0" err="1" smtClean="0"/>
              <a:t>stuartii</a:t>
            </a:r>
            <a:r>
              <a:rPr lang="en-US" dirty="0" smtClean="0"/>
              <a:t>) are members of the normal intestinal flora</a:t>
            </a:r>
            <a:r>
              <a:rPr lang="en-US" b="1" dirty="0" smtClean="0"/>
              <a:t>. All cause urinary tract infections </a:t>
            </a:r>
            <a:r>
              <a:rPr lang="en-US" dirty="0" smtClean="0"/>
              <a:t>and occasionally other infections and are </a:t>
            </a:r>
            <a:r>
              <a:rPr lang="en-US" b="1" dirty="0" smtClean="0"/>
              <a:t>often resistant to antimicrobial therapy</a:t>
            </a:r>
            <a:endParaRPr lang="en-US" dirty="0" smtClean="0"/>
          </a:p>
          <a:p>
            <a:pPr algn="l">
              <a:buNone/>
            </a:pPr>
            <a:r>
              <a:rPr lang="en-US" b="1" dirty="0" err="1" smtClean="0">
                <a:solidFill>
                  <a:srgbClr val="FF0000"/>
                </a:solidFill>
              </a:rPr>
              <a:t>Citrobacter—Citrobacter</a:t>
            </a:r>
            <a:r>
              <a:rPr lang="en-US" dirty="0" smtClean="0">
                <a:solidFill>
                  <a:srgbClr val="FF0000"/>
                </a:solidFill>
              </a:rPr>
              <a:t> </a:t>
            </a:r>
            <a:r>
              <a:rPr lang="en-US" dirty="0" smtClean="0"/>
              <a:t>can cause : 1 - urinary tract infections               2 - and sepsis.</a:t>
            </a:r>
          </a:p>
          <a:p>
            <a:pPr algn="l">
              <a:buNone/>
            </a:pPr>
            <a:r>
              <a:rPr lang="en-US" dirty="0" smtClean="0">
                <a:solidFill>
                  <a:schemeClr val="accent1"/>
                </a:solidFill>
              </a:rPr>
              <a:t>Diagnostic Laboratory Tests</a:t>
            </a:r>
          </a:p>
          <a:p>
            <a:pPr algn="l">
              <a:buNone/>
            </a:pPr>
            <a:r>
              <a:rPr lang="en-US" b="1" dirty="0" smtClean="0"/>
              <a:t> </a:t>
            </a:r>
            <a:r>
              <a:rPr lang="en-US" b="1" dirty="0" smtClean="0">
                <a:solidFill>
                  <a:srgbClr val="FF0000"/>
                </a:solidFill>
              </a:rPr>
              <a:t>SPECIMENS</a:t>
            </a:r>
            <a:r>
              <a:rPr lang="en-US" dirty="0" smtClean="0"/>
              <a:t>  included urine, blood, pus, spinal fluid, sputum, or other material, as indicated by the localization of the disease process</a:t>
            </a:r>
            <a:endParaRPr lang="ar-IQ"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endParaRPr lang="ar-IQ" dirty="0"/>
          </a:p>
        </p:txBody>
      </p:sp>
      <p:sp>
        <p:nvSpPr>
          <p:cNvPr id="3" name="عنصر نائب للمحتوى 2"/>
          <p:cNvSpPr>
            <a:spLocks noGrp="1"/>
          </p:cNvSpPr>
          <p:nvPr>
            <p:ph idx="1"/>
          </p:nvPr>
        </p:nvSpPr>
        <p:spPr>
          <a:xfrm>
            <a:off x="539552" y="1628800"/>
            <a:ext cx="8229600" cy="4525963"/>
          </a:xfrm>
        </p:spPr>
        <p:txBody>
          <a:bodyPr>
            <a:normAutofit fontScale="32500" lnSpcReduction="20000"/>
          </a:bodyPr>
          <a:lstStyle/>
          <a:p>
            <a:pPr algn="l">
              <a:buNone/>
            </a:pPr>
            <a:r>
              <a:rPr lang="en-US" sz="5500" dirty="0" smtClean="0">
                <a:solidFill>
                  <a:srgbClr val="FF0000"/>
                </a:solidFill>
              </a:rPr>
              <a:t>THE SHIGELLAE</a:t>
            </a:r>
            <a:r>
              <a:rPr lang="en-US" sz="5500" dirty="0" smtClean="0"/>
              <a:t> </a:t>
            </a:r>
          </a:p>
          <a:p>
            <a:pPr algn="l">
              <a:buNone/>
            </a:pPr>
            <a:r>
              <a:rPr lang="en-US" sz="5500" dirty="0" smtClean="0"/>
              <a:t>The natural habitat of </a:t>
            </a:r>
            <a:r>
              <a:rPr lang="en-US" sz="5500" dirty="0" err="1" smtClean="0"/>
              <a:t>shigellae</a:t>
            </a:r>
            <a:r>
              <a:rPr lang="en-US" sz="5500" dirty="0" smtClean="0"/>
              <a:t> is limited to the intestinal tracts of humans and other primates, where </a:t>
            </a:r>
            <a:r>
              <a:rPr lang="en-US" sz="5500" dirty="0" smtClean="0">
                <a:solidFill>
                  <a:srgbClr val="FF0000"/>
                </a:solidFill>
              </a:rPr>
              <a:t>they produce bacillary dysentery. </a:t>
            </a:r>
          </a:p>
          <a:p>
            <a:pPr algn="l">
              <a:buNone/>
            </a:pPr>
            <a:r>
              <a:rPr lang="en-US" sz="5500" dirty="0" smtClean="0"/>
              <a:t> </a:t>
            </a:r>
            <a:r>
              <a:rPr lang="en-US" sz="5500" dirty="0" err="1" smtClean="0"/>
              <a:t>Shigellae</a:t>
            </a:r>
            <a:r>
              <a:rPr lang="en-US" sz="5500" dirty="0" smtClean="0"/>
              <a:t> are </a:t>
            </a:r>
            <a:r>
              <a:rPr lang="en-US" sz="5500" dirty="0" smtClean="0">
                <a:solidFill>
                  <a:srgbClr val="FF0000"/>
                </a:solidFill>
              </a:rPr>
              <a:t>slender gram-negative rods</a:t>
            </a:r>
            <a:r>
              <a:rPr lang="en-US" sz="5500" dirty="0" smtClean="0"/>
              <a:t>; </a:t>
            </a:r>
            <a:r>
              <a:rPr lang="en-US" sz="5500" dirty="0" err="1" smtClean="0"/>
              <a:t>cocco</a:t>
            </a:r>
            <a:r>
              <a:rPr lang="en-US" sz="5500" dirty="0" smtClean="0"/>
              <a:t> bacillary forms occur in young cultures.</a:t>
            </a:r>
          </a:p>
          <a:p>
            <a:pPr algn="l">
              <a:buNone/>
            </a:pPr>
            <a:r>
              <a:rPr lang="en-US" sz="5500" dirty="0" smtClean="0">
                <a:solidFill>
                  <a:srgbClr val="92D050"/>
                </a:solidFill>
              </a:rPr>
              <a:t>BCULTURE</a:t>
            </a:r>
          </a:p>
          <a:p>
            <a:pPr algn="l">
              <a:buNone/>
            </a:pPr>
            <a:r>
              <a:rPr lang="en-US" sz="5500" dirty="0" err="1" smtClean="0"/>
              <a:t>Shigellae</a:t>
            </a:r>
            <a:r>
              <a:rPr lang="en-US" sz="5500" dirty="0" smtClean="0"/>
              <a:t> are </a:t>
            </a:r>
            <a:r>
              <a:rPr lang="en-US" sz="5500" dirty="0" smtClean="0">
                <a:solidFill>
                  <a:srgbClr val="FF0000"/>
                </a:solidFill>
              </a:rPr>
              <a:t>facultative anaerobes but grow best aerobically. </a:t>
            </a:r>
            <a:r>
              <a:rPr lang="en-US" sz="5500" dirty="0" smtClean="0"/>
              <a:t>Convex, circular, transparent colonies with intact edges reach a diameter of about 2 mm in 24 hours.</a:t>
            </a:r>
          </a:p>
          <a:p>
            <a:pPr algn="l">
              <a:buNone/>
            </a:pPr>
            <a:r>
              <a:rPr lang="en-US" sz="5500" dirty="0" smtClean="0">
                <a:solidFill>
                  <a:srgbClr val="92D050"/>
                </a:solidFill>
              </a:rPr>
              <a:t>GROWTH CHARACTERISTICS </a:t>
            </a:r>
          </a:p>
          <a:p>
            <a:pPr algn="l">
              <a:buNone/>
            </a:pPr>
            <a:r>
              <a:rPr lang="en-US" sz="5500" b="1" dirty="0" smtClean="0"/>
              <a:t>All </a:t>
            </a:r>
            <a:r>
              <a:rPr lang="en-US" sz="5500" b="1" dirty="0" err="1" smtClean="0"/>
              <a:t>shigellae</a:t>
            </a:r>
            <a:r>
              <a:rPr lang="en-US" sz="5500" b="1" dirty="0" smtClean="0"/>
              <a:t> ferment glucose</a:t>
            </a:r>
            <a:r>
              <a:rPr lang="en-US" sz="5500" dirty="0" smtClean="0"/>
              <a:t>. With the exception </a:t>
            </a:r>
            <a:r>
              <a:rPr lang="en-US" sz="5500" i="1" dirty="0" smtClean="0"/>
              <a:t>of </a:t>
            </a:r>
            <a:r>
              <a:rPr lang="en-US" sz="5500" i="1" dirty="0" err="1" smtClean="0"/>
              <a:t>Shigella</a:t>
            </a:r>
            <a:r>
              <a:rPr lang="en-US" sz="5500" i="1" dirty="0" smtClean="0"/>
              <a:t> </a:t>
            </a:r>
            <a:r>
              <a:rPr lang="en-US" sz="5500" i="1" dirty="0" err="1" smtClean="0"/>
              <a:t>sonnei</a:t>
            </a:r>
            <a:r>
              <a:rPr lang="en-US" sz="5500" dirty="0" smtClean="0"/>
              <a:t>, they do not ferment lactose. </a:t>
            </a:r>
            <a:r>
              <a:rPr lang="en-US" sz="5500" b="1" dirty="0" smtClean="0"/>
              <a:t>The inability to ferment lactos</a:t>
            </a:r>
            <a:r>
              <a:rPr lang="en-US" sz="5500" dirty="0" smtClean="0"/>
              <a:t>e. </a:t>
            </a:r>
            <a:r>
              <a:rPr lang="en-US" sz="5500" dirty="0" err="1" smtClean="0"/>
              <a:t>Shigellae</a:t>
            </a:r>
            <a:r>
              <a:rPr lang="en-US" sz="5500" dirty="0" smtClean="0"/>
              <a:t> form acid from carbohydrates but rarely produce gas. They may also be divided into those that ferment </a:t>
            </a:r>
            <a:r>
              <a:rPr lang="en-US" sz="5500" dirty="0" err="1" smtClean="0"/>
              <a:t>mannitol</a:t>
            </a:r>
            <a:r>
              <a:rPr lang="en-US" sz="5500" dirty="0" smtClean="0"/>
              <a:t> and those that do not.</a:t>
            </a:r>
          </a:p>
          <a:p>
            <a:pPr algn="l">
              <a:buNone/>
            </a:pPr>
            <a:r>
              <a:rPr lang="en-US" sz="5500" dirty="0" smtClean="0"/>
              <a:t> Antigenic Structure</a:t>
            </a:r>
          </a:p>
          <a:p>
            <a:pPr algn="l">
              <a:buNone/>
            </a:pPr>
            <a:r>
              <a:rPr lang="en-US" sz="5500" dirty="0" smtClean="0"/>
              <a:t> </a:t>
            </a:r>
            <a:r>
              <a:rPr lang="en-US" sz="5500" dirty="0" err="1" smtClean="0">
                <a:solidFill>
                  <a:srgbClr val="FF0000"/>
                </a:solidFill>
              </a:rPr>
              <a:t>Shigellae</a:t>
            </a:r>
            <a:r>
              <a:rPr lang="en-US" sz="5500" dirty="0" smtClean="0">
                <a:solidFill>
                  <a:srgbClr val="FF0000"/>
                </a:solidFill>
              </a:rPr>
              <a:t> have a complex antigenic .  </a:t>
            </a:r>
            <a:r>
              <a:rPr lang="en-US" sz="5500" dirty="0" smtClean="0"/>
              <a:t>and most of them share O antigens with other enteric bacilli. </a:t>
            </a:r>
            <a:r>
              <a:rPr lang="en-US" sz="5500" dirty="0" smtClean="0">
                <a:solidFill>
                  <a:srgbClr val="FF0000"/>
                </a:solidFill>
              </a:rPr>
              <a:t>The somatic O antigens of </a:t>
            </a:r>
            <a:r>
              <a:rPr lang="en-US" sz="5500" dirty="0" err="1" smtClean="0">
                <a:solidFill>
                  <a:srgbClr val="FF0000"/>
                </a:solidFill>
              </a:rPr>
              <a:t>shigellae</a:t>
            </a:r>
            <a:r>
              <a:rPr lang="en-US" sz="5500" dirty="0" smtClean="0">
                <a:solidFill>
                  <a:srgbClr val="FF0000"/>
                </a:solidFill>
              </a:rPr>
              <a:t> are </a:t>
            </a:r>
            <a:r>
              <a:rPr lang="en-US" sz="5500" dirty="0" err="1" smtClean="0">
                <a:solidFill>
                  <a:srgbClr val="FF0000"/>
                </a:solidFill>
              </a:rPr>
              <a:t>lipopolysaccharides</a:t>
            </a:r>
            <a:r>
              <a:rPr lang="en-US" sz="5500" dirty="0" smtClean="0"/>
              <a:t>. Their serologic specificity </a:t>
            </a:r>
            <a:r>
              <a:rPr lang="en-US" sz="5000" dirty="0" smtClean="0">
                <a:solidFill>
                  <a:schemeClr val="tx2"/>
                </a:solidFill>
              </a:rPr>
              <a:t>depends on the polysaccharide. There are more than 40 serotype</a:t>
            </a:r>
            <a:r>
              <a:rPr lang="en-US" sz="5000" dirty="0" smtClean="0"/>
              <a:t>s</a:t>
            </a:r>
            <a:r>
              <a:rPr lang="en-US" dirty="0" smtClean="0"/>
              <a:t>. </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endParaRPr lang="ar-IQ" dirty="0"/>
          </a:p>
        </p:txBody>
      </p:sp>
      <p:sp>
        <p:nvSpPr>
          <p:cNvPr id="3" name="عنصر نائب للمحتوى 2"/>
          <p:cNvSpPr>
            <a:spLocks noGrp="1"/>
          </p:cNvSpPr>
          <p:nvPr>
            <p:ph idx="1"/>
          </p:nvPr>
        </p:nvSpPr>
        <p:spPr/>
        <p:txBody>
          <a:bodyPr>
            <a:normAutofit fontScale="77500" lnSpcReduction="20000"/>
          </a:bodyPr>
          <a:lstStyle/>
          <a:p>
            <a:pPr algn="l">
              <a:buNone/>
            </a:pPr>
            <a:r>
              <a:rPr lang="ar-IQ" dirty="0" smtClean="0">
                <a:solidFill>
                  <a:srgbClr val="FF0000"/>
                </a:solidFill>
              </a:rPr>
              <a:t> </a:t>
            </a:r>
            <a:r>
              <a:rPr lang="en-US" dirty="0" err="1" smtClean="0">
                <a:solidFill>
                  <a:srgbClr val="FF0000"/>
                </a:solidFill>
              </a:rPr>
              <a:t>Shigellae</a:t>
            </a:r>
            <a:r>
              <a:rPr lang="en-US" dirty="0" smtClean="0">
                <a:solidFill>
                  <a:srgbClr val="FF0000"/>
                </a:solidFill>
              </a:rPr>
              <a:t> Pathogenesis &amp; Pathology</a:t>
            </a:r>
          </a:p>
          <a:p>
            <a:pPr algn="l">
              <a:buNone/>
            </a:pPr>
            <a:r>
              <a:rPr lang="en-US" dirty="0" smtClean="0"/>
              <a:t> </a:t>
            </a:r>
            <a:r>
              <a:rPr lang="en-US" dirty="0" err="1" smtClean="0"/>
              <a:t>Shigella</a:t>
            </a:r>
            <a:r>
              <a:rPr lang="en-US" dirty="0" smtClean="0"/>
              <a:t>  limited to the gastrointestinal tract</a:t>
            </a:r>
            <a:r>
              <a:rPr lang="en-US" b="1" dirty="0" smtClean="0"/>
              <a:t>; bloodstream invasion is quite rare</a:t>
            </a:r>
            <a:r>
              <a:rPr lang="en-US" dirty="0" smtClean="0"/>
              <a:t>. </a:t>
            </a:r>
            <a:r>
              <a:rPr lang="en-US" b="1" dirty="0" smtClean="0"/>
              <a:t>                      </a:t>
            </a:r>
          </a:p>
          <a:p>
            <a:pPr algn="l">
              <a:buNone/>
            </a:pPr>
            <a:r>
              <a:rPr lang="en-US" b="1" dirty="0" smtClean="0">
                <a:solidFill>
                  <a:srgbClr val="FF0000"/>
                </a:solidFill>
              </a:rPr>
              <a:t> ( mechanisms ) </a:t>
            </a:r>
            <a:r>
              <a:rPr lang="en-US" b="1" dirty="0" smtClean="0"/>
              <a:t>The essential pathologic process</a:t>
            </a:r>
            <a:r>
              <a:rPr lang="en-US" dirty="0" smtClean="0"/>
              <a:t> </a:t>
            </a:r>
            <a:r>
              <a:rPr lang="en-US" b="1" dirty="0" smtClean="0"/>
              <a:t>is invasion</a:t>
            </a:r>
            <a:r>
              <a:rPr lang="en-US" dirty="0" smtClean="0"/>
              <a:t> of the mucosal epithelial cells (</a:t>
            </a:r>
            <a:r>
              <a:rPr lang="en-US" dirty="0" err="1" smtClean="0"/>
              <a:t>eg</a:t>
            </a:r>
            <a:r>
              <a:rPr lang="en-US" dirty="0" smtClean="0"/>
              <a:t>, M cells) by induced </a:t>
            </a:r>
            <a:r>
              <a:rPr lang="en-US" dirty="0" err="1" smtClean="0"/>
              <a:t>phagocytosis</a:t>
            </a:r>
            <a:r>
              <a:rPr lang="en-US" dirty="0" smtClean="0"/>
              <a:t>,</a:t>
            </a:r>
            <a:r>
              <a:rPr lang="en-US" b="1" dirty="0" smtClean="0"/>
              <a:t> escape from</a:t>
            </a:r>
            <a:r>
              <a:rPr lang="en-US" dirty="0" smtClean="0"/>
              <a:t> the </a:t>
            </a:r>
            <a:r>
              <a:rPr lang="en-US" dirty="0" err="1" smtClean="0"/>
              <a:t>phagocytic</a:t>
            </a:r>
            <a:r>
              <a:rPr lang="en-US" dirty="0" smtClean="0"/>
              <a:t> vacuole, </a:t>
            </a:r>
            <a:r>
              <a:rPr lang="en-US" b="1" dirty="0" smtClean="0"/>
              <a:t>multiplication and spread within </a:t>
            </a:r>
            <a:r>
              <a:rPr lang="en-US" dirty="0" smtClean="0"/>
              <a:t>the epithelial cell cytoplasm, and passage to adjacent cells. </a:t>
            </a:r>
            <a:r>
              <a:rPr lang="en-US" dirty="0" smtClean="0">
                <a:solidFill>
                  <a:srgbClr val="FF0000"/>
                </a:solidFill>
              </a:rPr>
              <a:t>Micro abscesses in the wall of the large intestine and terminal ileum lead to necrosis of the mucous membrane, superficial ulceration, bleeding, and formation of a “</a:t>
            </a:r>
            <a:r>
              <a:rPr lang="en-US" dirty="0" err="1" smtClean="0">
                <a:solidFill>
                  <a:srgbClr val="FF0000"/>
                </a:solidFill>
              </a:rPr>
              <a:t>pseudomembrane</a:t>
            </a:r>
            <a:r>
              <a:rPr lang="en-US" dirty="0" smtClean="0">
                <a:solidFill>
                  <a:srgbClr val="FF0000"/>
                </a:solidFill>
              </a:rPr>
              <a:t>” on the ulcerated area. This consists of fibrin, leukocytes, cell debris, a necrotic mucous membrane, and bacteria</a:t>
            </a:r>
            <a:r>
              <a:rPr lang="en-US" dirty="0" smtClean="0"/>
              <a:t>..</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endParaRPr lang="ar-IQ"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sz="2800" b="1" dirty="0" err="1" smtClean="0">
                <a:solidFill>
                  <a:srgbClr val="FF0000"/>
                </a:solidFill>
              </a:rPr>
              <a:t>Shigellae</a:t>
            </a:r>
            <a:r>
              <a:rPr lang="ar-IQ" sz="3400" b="1" dirty="0" smtClean="0">
                <a:solidFill>
                  <a:srgbClr val="FF0000"/>
                </a:solidFill>
              </a:rPr>
              <a:t> </a:t>
            </a:r>
            <a:r>
              <a:rPr lang="en-US" sz="3400" b="1" dirty="0" smtClean="0">
                <a:solidFill>
                  <a:srgbClr val="FF0000"/>
                </a:solidFill>
              </a:rPr>
              <a:t>Toxins</a:t>
            </a:r>
          </a:p>
          <a:p>
            <a:pPr algn="l">
              <a:buNone/>
            </a:pPr>
            <a:r>
              <a:rPr lang="en-US" b="1" dirty="0" smtClean="0">
                <a:solidFill>
                  <a:srgbClr val="FF0000"/>
                </a:solidFill>
              </a:rPr>
              <a:t>A. ENDOTOXIN</a:t>
            </a:r>
            <a:r>
              <a:rPr lang="en-US" dirty="0" smtClean="0">
                <a:solidFill>
                  <a:srgbClr val="FF0000"/>
                </a:solidFill>
              </a:rPr>
              <a:t> </a:t>
            </a:r>
            <a:r>
              <a:rPr lang="en-US" dirty="0" smtClean="0"/>
              <a:t>Upon autolysis, all </a:t>
            </a:r>
            <a:r>
              <a:rPr lang="en-US" dirty="0" err="1" smtClean="0"/>
              <a:t>shigellae</a:t>
            </a:r>
            <a:r>
              <a:rPr lang="en-US" dirty="0" smtClean="0"/>
              <a:t> release their toxic </a:t>
            </a:r>
            <a:r>
              <a:rPr lang="en-US" dirty="0" err="1" smtClean="0"/>
              <a:t>lipopolysaccharide</a:t>
            </a:r>
            <a:r>
              <a:rPr lang="en-US" dirty="0" smtClean="0"/>
              <a:t>. This </a:t>
            </a:r>
            <a:r>
              <a:rPr lang="en-US" dirty="0" err="1" smtClean="0"/>
              <a:t>endotoxin</a:t>
            </a:r>
            <a:r>
              <a:rPr lang="en-US" dirty="0" smtClean="0"/>
              <a:t> probably contributes to the irritation of the bowel wall.</a:t>
            </a:r>
          </a:p>
          <a:p>
            <a:pPr algn="l">
              <a:buNone/>
            </a:pPr>
            <a:r>
              <a:rPr lang="en-US" b="1" dirty="0" smtClean="0">
                <a:solidFill>
                  <a:srgbClr val="FF0000"/>
                </a:solidFill>
              </a:rPr>
              <a:t>B. SHIGELLA DYSENTERIAE EXOTOXIN S </a:t>
            </a:r>
            <a:r>
              <a:rPr lang="en-US" dirty="0" err="1" smtClean="0"/>
              <a:t>dysenteriae</a:t>
            </a:r>
            <a:r>
              <a:rPr lang="en-US" dirty="0" smtClean="0"/>
              <a:t> type 1 (Shiga bacillus) produces a heat-labile </a:t>
            </a:r>
            <a:r>
              <a:rPr lang="en-US" dirty="0" err="1" smtClean="0">
                <a:solidFill>
                  <a:srgbClr val="FF0000"/>
                </a:solidFill>
              </a:rPr>
              <a:t>exotoxin</a:t>
            </a:r>
            <a:r>
              <a:rPr lang="en-US" dirty="0" smtClean="0">
                <a:solidFill>
                  <a:srgbClr val="FF0000"/>
                </a:solidFill>
              </a:rPr>
              <a:t> that affects both the gut and the central nervous system</a:t>
            </a:r>
            <a:r>
              <a:rPr lang="en-US" dirty="0" smtClean="0"/>
              <a:t>. </a:t>
            </a:r>
          </a:p>
          <a:p>
            <a:pPr algn="l">
              <a:buNone/>
            </a:pPr>
            <a:r>
              <a:rPr lang="en-US" dirty="0" smtClean="0"/>
              <a:t> In humans, the </a:t>
            </a:r>
            <a:r>
              <a:rPr lang="en-US" dirty="0" err="1" smtClean="0"/>
              <a:t>exotoxin</a:t>
            </a:r>
            <a:r>
              <a:rPr lang="en-US" dirty="0" smtClean="0"/>
              <a:t> also inhibits sugar and amino acid absorption in the small intestine.  The two may act in sequence, the toxin producing an early non bloody, voluminous diarrhea and the invasion of the large intestine resulting in later dysentery with blood and pus in stools.</a:t>
            </a:r>
          </a:p>
          <a:p>
            <a:pPr algn="l">
              <a:buNone/>
            </a:pPr>
            <a:r>
              <a:rPr lang="en-US" dirty="0" smtClean="0"/>
              <a:t>  Clinical findings after a short incubation period (1–2 days), there is a sudden onset of abdominal pain, fever, and watery diarrhea. </a:t>
            </a:r>
            <a:endParaRPr lang="ar-IQ"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endParaRPr lang="ar-IQ" dirty="0"/>
          </a:p>
        </p:txBody>
      </p:sp>
      <p:sp>
        <p:nvSpPr>
          <p:cNvPr id="3" name="عنصر نائب للمحتوى 2"/>
          <p:cNvSpPr>
            <a:spLocks noGrp="1"/>
          </p:cNvSpPr>
          <p:nvPr>
            <p:ph idx="1"/>
          </p:nvPr>
        </p:nvSpPr>
        <p:spPr/>
        <p:txBody>
          <a:bodyPr>
            <a:normAutofit fontScale="62500" lnSpcReduction="20000"/>
          </a:bodyPr>
          <a:lstStyle/>
          <a:p>
            <a:endParaRPr lang="en-US" dirty="0" smtClean="0"/>
          </a:p>
          <a:p>
            <a:pPr algn="l">
              <a:buNone/>
            </a:pPr>
            <a:r>
              <a:rPr lang="en-US" b="1" dirty="0" err="1" smtClean="0">
                <a:solidFill>
                  <a:srgbClr val="FF0000"/>
                </a:solidFill>
              </a:rPr>
              <a:t>Shigellae</a:t>
            </a:r>
            <a:r>
              <a:rPr lang="en-US" b="1" dirty="0" smtClean="0">
                <a:solidFill>
                  <a:srgbClr val="FF0000"/>
                </a:solidFill>
              </a:rPr>
              <a:t> Diagnostic Laboratory Test</a:t>
            </a:r>
          </a:p>
          <a:p>
            <a:pPr algn="l">
              <a:buNone/>
            </a:pPr>
            <a:r>
              <a:rPr lang="en-US" b="1" dirty="0" smtClean="0">
                <a:solidFill>
                  <a:srgbClr val="FF0000"/>
                </a:solidFill>
              </a:rPr>
              <a:t>A. SPECIMENS </a:t>
            </a:r>
            <a:r>
              <a:rPr lang="en-US" dirty="0" smtClean="0">
                <a:solidFill>
                  <a:srgbClr val="FF0000"/>
                </a:solidFill>
              </a:rPr>
              <a:t> </a:t>
            </a:r>
            <a:r>
              <a:rPr lang="en-US" dirty="0" smtClean="0"/>
              <a:t>include </a:t>
            </a:r>
            <a:r>
              <a:rPr lang="en-US" dirty="0" smtClean="0">
                <a:solidFill>
                  <a:srgbClr val="FF0000"/>
                </a:solidFill>
              </a:rPr>
              <a:t>fresh stool, mucus flecks, and rectal swabs for </a:t>
            </a:r>
            <a:r>
              <a:rPr lang="en-US" dirty="0" smtClean="0"/>
              <a:t>culture. Large numbers of fecal leukocytes and some red blood cells often are seen microscopically</a:t>
            </a:r>
            <a:r>
              <a:rPr lang="en-US" dirty="0" smtClean="0">
                <a:solidFill>
                  <a:srgbClr val="FF0000"/>
                </a:solidFill>
              </a:rPr>
              <a:t>. Serum specimens</a:t>
            </a:r>
            <a:r>
              <a:rPr lang="en-US" dirty="0" smtClean="0"/>
              <a:t>, if desired, must be taken 10 days apart to demonstrate a rise in titer of agglutinating antibodies. </a:t>
            </a:r>
          </a:p>
          <a:p>
            <a:pPr algn="l">
              <a:buNone/>
            </a:pPr>
            <a:r>
              <a:rPr lang="en-US" b="1" dirty="0" smtClean="0">
                <a:solidFill>
                  <a:srgbClr val="FF0000"/>
                </a:solidFill>
              </a:rPr>
              <a:t>B. CULTURE </a:t>
            </a:r>
            <a:r>
              <a:rPr lang="en-US" dirty="0" smtClean="0"/>
              <a:t>The materials are streaked on differential media (</a:t>
            </a:r>
            <a:r>
              <a:rPr lang="en-US" dirty="0" err="1" smtClean="0"/>
              <a:t>eg</a:t>
            </a:r>
            <a:r>
              <a:rPr lang="en-US" dirty="0" smtClean="0"/>
              <a:t>, </a:t>
            </a:r>
            <a:r>
              <a:rPr lang="en-US" dirty="0" err="1" smtClean="0"/>
              <a:t>MacConkey’s</a:t>
            </a:r>
            <a:r>
              <a:rPr lang="en-US" dirty="0" smtClean="0"/>
              <a:t> or EMB agar) and on selective media (</a:t>
            </a:r>
            <a:r>
              <a:rPr lang="en-US" dirty="0" err="1" smtClean="0"/>
              <a:t>Hektoen</a:t>
            </a:r>
            <a:r>
              <a:rPr lang="en-US" dirty="0" smtClean="0"/>
              <a:t> enteric agar or </a:t>
            </a:r>
            <a:r>
              <a:rPr lang="en-US" b="1" dirty="0" smtClean="0"/>
              <a:t>salmonella-</a:t>
            </a:r>
            <a:r>
              <a:rPr lang="en-US" b="1" dirty="0" err="1" smtClean="0"/>
              <a:t>shigella</a:t>
            </a:r>
            <a:r>
              <a:rPr lang="en-US" b="1" dirty="0" smtClean="0"/>
              <a:t> agar), which suppress other </a:t>
            </a:r>
            <a:r>
              <a:rPr lang="en-US" b="1" dirty="0" err="1" smtClean="0"/>
              <a:t>Enterobacteriaceae</a:t>
            </a:r>
            <a:r>
              <a:rPr lang="en-US" b="1" dirty="0" smtClean="0"/>
              <a:t> and gram-positive organisms</a:t>
            </a:r>
            <a:r>
              <a:rPr lang="en-US" dirty="0" smtClean="0"/>
              <a:t>. </a:t>
            </a:r>
            <a:r>
              <a:rPr lang="en-US" dirty="0" smtClean="0">
                <a:solidFill>
                  <a:schemeClr val="accent2"/>
                </a:solidFill>
              </a:rPr>
              <a:t>Colorless (lactose-negative) colonies are inoculated into triple sugar iron agar. Organisms that fail to produce H2S, that produce acid but not gas in the butt and an alkaline slant in triple sugar iron agar medium,</a:t>
            </a:r>
            <a:r>
              <a:rPr lang="en-US" dirty="0" smtClean="0"/>
              <a:t> and that are non motile should be subjected to slide agglutination by specific </a:t>
            </a:r>
            <a:r>
              <a:rPr lang="en-US" dirty="0" err="1" smtClean="0"/>
              <a:t>shigella</a:t>
            </a:r>
            <a:r>
              <a:rPr lang="en-US" dirty="0" smtClean="0"/>
              <a:t> </a:t>
            </a:r>
            <a:r>
              <a:rPr lang="en-US" dirty="0" err="1" smtClean="0"/>
              <a:t>antisera</a:t>
            </a:r>
            <a:r>
              <a:rPr lang="en-US" dirty="0" smtClean="0"/>
              <a:t>.</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Enteric Gram-Negative Rods (</a:t>
            </a:r>
            <a:r>
              <a:rPr lang="en-US" dirty="0" err="1" smtClean="0">
                <a:solidFill>
                  <a:srgbClr val="FF0000"/>
                </a:solidFill>
              </a:rPr>
              <a:t>Enterobacteriaceae</a:t>
            </a:r>
            <a:endParaRPr lang="ar-IQ" dirty="0"/>
          </a:p>
        </p:txBody>
      </p:sp>
      <p:sp>
        <p:nvSpPr>
          <p:cNvPr id="3" name="عنصر نائب للمحتوى 2"/>
          <p:cNvSpPr>
            <a:spLocks noGrp="1"/>
          </p:cNvSpPr>
          <p:nvPr>
            <p:ph idx="1"/>
          </p:nvPr>
        </p:nvSpPr>
        <p:spPr/>
        <p:txBody>
          <a:bodyPr>
            <a:normAutofit fontScale="77500" lnSpcReduction="20000"/>
          </a:bodyPr>
          <a:lstStyle/>
          <a:p>
            <a:pPr algn="l"/>
            <a:endParaRPr lang="en-US" dirty="0" smtClean="0"/>
          </a:p>
          <a:p>
            <a:pPr algn="l">
              <a:buNone/>
            </a:pPr>
            <a:r>
              <a:rPr lang="en-US" dirty="0" smtClean="0">
                <a:solidFill>
                  <a:srgbClr val="FF0000"/>
                </a:solidFill>
              </a:rPr>
              <a:t>Epidemiology, Prevention, &amp; Control</a:t>
            </a:r>
            <a:r>
              <a:rPr lang="en-US" dirty="0" smtClean="0"/>
              <a:t>  </a:t>
            </a:r>
            <a:r>
              <a:rPr lang="en-US" dirty="0" smtClean="0">
                <a:solidFill>
                  <a:srgbClr val="FF0000"/>
                </a:solidFill>
              </a:rPr>
              <a:t>/</a:t>
            </a:r>
            <a:r>
              <a:rPr lang="en-US" dirty="0" err="1" smtClean="0">
                <a:solidFill>
                  <a:srgbClr val="FF0000"/>
                </a:solidFill>
              </a:rPr>
              <a:t>Shigellae</a:t>
            </a:r>
            <a:endParaRPr lang="en-US" dirty="0" smtClean="0">
              <a:solidFill>
                <a:srgbClr val="FF0000"/>
              </a:solidFill>
            </a:endParaRPr>
          </a:p>
          <a:p>
            <a:pPr algn="l">
              <a:buNone/>
            </a:pPr>
            <a:r>
              <a:rPr lang="en-US" dirty="0" smtClean="0"/>
              <a:t> </a:t>
            </a:r>
            <a:r>
              <a:rPr lang="en-US" dirty="0" err="1" smtClean="0"/>
              <a:t>Shigellae</a:t>
            </a:r>
            <a:r>
              <a:rPr lang="en-US" dirty="0" smtClean="0"/>
              <a:t> are transmitted by “food, fingers, feces, and flies” from person to person. Most cases of </a:t>
            </a:r>
            <a:r>
              <a:rPr lang="en-US" dirty="0" err="1" smtClean="0"/>
              <a:t>shigella</a:t>
            </a:r>
            <a:r>
              <a:rPr lang="en-US" dirty="0" smtClean="0"/>
              <a:t> infection occur in children under 10 years of age</a:t>
            </a:r>
            <a:r>
              <a:rPr lang="en-US" i="1" dirty="0" smtClean="0"/>
              <a:t>. S </a:t>
            </a:r>
            <a:r>
              <a:rPr lang="en-US" i="1" dirty="0" err="1" smtClean="0"/>
              <a:t>dysenteriae</a:t>
            </a:r>
            <a:r>
              <a:rPr lang="en-US" dirty="0" smtClean="0"/>
              <a:t> can spread widely</a:t>
            </a:r>
            <a:r>
              <a:rPr lang="en-US" b="1" dirty="0" smtClean="0"/>
              <a:t>. Since humans are the main recognized host of pathogenic </a:t>
            </a:r>
            <a:r>
              <a:rPr lang="en-US" b="1" dirty="0" err="1" smtClean="0"/>
              <a:t>shigellae</a:t>
            </a:r>
            <a:r>
              <a:rPr lang="en-US" dirty="0" smtClean="0"/>
              <a:t>,</a:t>
            </a:r>
            <a:r>
              <a:rPr lang="en-US" b="1" dirty="0" smtClean="0"/>
              <a:t> </a:t>
            </a:r>
            <a:r>
              <a:rPr lang="en-US" b="1" dirty="0" smtClean="0">
                <a:solidFill>
                  <a:srgbClr val="FF0000"/>
                </a:solidFill>
              </a:rPr>
              <a:t>control efforts must be directed at eliminating the organisms from this reservoir by (</a:t>
            </a:r>
            <a:r>
              <a:rPr lang="en-US" dirty="0" smtClean="0">
                <a:solidFill>
                  <a:srgbClr val="FF0000"/>
                </a:solidFill>
              </a:rPr>
              <a:t>1) sanitary control of water, food, and milk; sewage disposal; and fly control; (2) isolation of patients and disinfection of excreta; (3) detection of subclinical cases and carriers, particularly food handlers; and (4) antibiotic treatment of infected individuals. </a:t>
            </a:r>
          </a:p>
          <a:p>
            <a:endParaRPr lang="ar-IQ"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THE SALMONELLA GROUP</a:t>
            </a:r>
          </a:p>
        </p:txBody>
      </p:sp>
      <p:sp>
        <p:nvSpPr>
          <p:cNvPr id="3" name="عنصر نائب للمحتوى 2"/>
          <p:cNvSpPr>
            <a:spLocks noGrp="1"/>
          </p:cNvSpPr>
          <p:nvPr>
            <p:ph idx="1"/>
          </p:nvPr>
        </p:nvSpPr>
        <p:spPr/>
        <p:txBody>
          <a:bodyPr>
            <a:normAutofit fontScale="70000" lnSpcReduction="20000"/>
          </a:bodyPr>
          <a:lstStyle/>
          <a:p>
            <a:pPr algn="l">
              <a:buNone/>
            </a:pPr>
            <a:r>
              <a:rPr lang="en-US" i="1" dirty="0" smtClean="0">
                <a:solidFill>
                  <a:srgbClr val="FF0000"/>
                </a:solidFill>
              </a:rPr>
              <a:t>THE SALMONELLA GROUP</a:t>
            </a:r>
          </a:p>
          <a:p>
            <a:pPr algn="l">
              <a:buNone/>
            </a:pPr>
            <a:r>
              <a:rPr lang="en-US" dirty="0" smtClean="0"/>
              <a:t>Salmonellae are often pathogenic for humans or animals when acquired by the oral route. They are transmitted from animals and animal products to humans, where they </a:t>
            </a:r>
            <a:r>
              <a:rPr lang="en-US" dirty="0" smtClean="0">
                <a:solidFill>
                  <a:srgbClr val="FF0000"/>
                </a:solidFill>
              </a:rPr>
              <a:t>cause enteritis, systemic infection, and enteric fever.</a:t>
            </a:r>
          </a:p>
          <a:p>
            <a:pPr algn="l"/>
            <a:r>
              <a:rPr lang="en-US" dirty="0" smtClean="0"/>
              <a:t> Morphology &amp; Identification</a:t>
            </a:r>
          </a:p>
          <a:p>
            <a:pPr algn="l"/>
            <a:r>
              <a:rPr lang="en-US" dirty="0" smtClean="0"/>
              <a:t> Salmonellae vary in length. </a:t>
            </a:r>
            <a:r>
              <a:rPr lang="en-US" dirty="0" smtClean="0">
                <a:solidFill>
                  <a:schemeClr val="tx2"/>
                </a:solidFill>
              </a:rPr>
              <a:t>Most isolates ar</a:t>
            </a:r>
            <a:r>
              <a:rPr lang="en-US" b="1" dirty="0" smtClean="0">
                <a:solidFill>
                  <a:schemeClr val="tx2"/>
                </a:solidFill>
              </a:rPr>
              <a:t>e motile with </a:t>
            </a:r>
            <a:r>
              <a:rPr lang="en-US" b="1" dirty="0" err="1" smtClean="0">
                <a:solidFill>
                  <a:schemeClr val="tx2"/>
                </a:solidFill>
              </a:rPr>
              <a:t>peritrichous</a:t>
            </a:r>
            <a:r>
              <a:rPr lang="en-US" b="1" dirty="0" smtClean="0">
                <a:solidFill>
                  <a:schemeClr val="tx2"/>
                </a:solidFill>
              </a:rPr>
              <a:t> flagella. </a:t>
            </a:r>
            <a:r>
              <a:rPr lang="en-US" dirty="0" smtClean="0">
                <a:solidFill>
                  <a:schemeClr val="tx2"/>
                </a:solidFill>
              </a:rPr>
              <a:t>Salmonellae grow readily on simple media, but they almost </a:t>
            </a:r>
            <a:r>
              <a:rPr lang="en-US" b="1" dirty="0" smtClean="0">
                <a:solidFill>
                  <a:schemeClr val="tx2"/>
                </a:solidFill>
              </a:rPr>
              <a:t>never ferment lactose or sucrose</a:t>
            </a:r>
            <a:r>
              <a:rPr lang="en-US" dirty="0" smtClean="0">
                <a:solidFill>
                  <a:schemeClr val="tx2"/>
                </a:solidFill>
              </a:rPr>
              <a:t>. They form acid and sometimes gas from glucose and mannose</a:t>
            </a:r>
            <a:r>
              <a:rPr lang="en-US" b="1" dirty="0" smtClean="0">
                <a:solidFill>
                  <a:schemeClr val="tx2"/>
                </a:solidFill>
              </a:rPr>
              <a:t>. They usually produce H2S</a:t>
            </a:r>
            <a:r>
              <a:rPr lang="en-US" dirty="0" smtClean="0">
                <a:solidFill>
                  <a:schemeClr val="tx2"/>
                </a:solidFill>
              </a:rPr>
              <a:t>.</a:t>
            </a:r>
            <a:r>
              <a:rPr lang="en-US" dirty="0" smtClean="0"/>
              <a:t> </a:t>
            </a:r>
            <a:r>
              <a:rPr lang="en-US" dirty="0" smtClean="0">
                <a:solidFill>
                  <a:schemeClr val="accent2"/>
                </a:solidFill>
              </a:rPr>
              <a:t>They survive freezing in water for long periods. </a:t>
            </a:r>
            <a:r>
              <a:rPr lang="en-US" b="1" dirty="0" smtClean="0">
                <a:solidFill>
                  <a:schemeClr val="accent2"/>
                </a:solidFill>
              </a:rPr>
              <a:t>Salmonellae are resistant to certain chemicals (</a:t>
            </a:r>
            <a:r>
              <a:rPr lang="en-US" b="1" dirty="0" err="1" smtClean="0">
                <a:solidFill>
                  <a:schemeClr val="accent2"/>
                </a:solidFill>
              </a:rPr>
              <a:t>eg</a:t>
            </a:r>
            <a:r>
              <a:rPr lang="en-US" b="1" dirty="0" smtClean="0">
                <a:solidFill>
                  <a:schemeClr val="accent2"/>
                </a:solidFill>
              </a:rPr>
              <a:t>, brilliant green, sodium </a:t>
            </a:r>
            <a:r>
              <a:rPr lang="en-US" b="1" dirty="0" err="1" smtClean="0">
                <a:solidFill>
                  <a:schemeClr val="accent2"/>
                </a:solidFill>
              </a:rPr>
              <a:t>tetrathionate</a:t>
            </a:r>
            <a:r>
              <a:rPr lang="en-US" b="1" dirty="0" smtClean="0">
                <a:solidFill>
                  <a:schemeClr val="accent2"/>
                </a:solidFill>
              </a:rPr>
              <a:t>, sodium </a:t>
            </a:r>
            <a:r>
              <a:rPr lang="en-US" b="1" dirty="0" err="1" smtClean="0">
                <a:solidFill>
                  <a:schemeClr val="accent2"/>
                </a:solidFill>
              </a:rPr>
              <a:t>deoxycholate</a:t>
            </a:r>
            <a:r>
              <a:rPr lang="en-US" b="1" dirty="0" smtClean="0">
                <a:solidFill>
                  <a:schemeClr val="accent2"/>
                </a:solidFill>
              </a:rPr>
              <a:t>) that inhibit other enteric bacteria;</a:t>
            </a:r>
            <a:r>
              <a:rPr lang="en-US" dirty="0" smtClean="0">
                <a:solidFill>
                  <a:schemeClr val="accent2"/>
                </a:solidFill>
              </a:rPr>
              <a:t> such compounds are therefore useful for inclusion in media to isolate salmonellae from feces. </a:t>
            </a:r>
          </a:p>
          <a:p>
            <a:endParaRPr lang="ar-IQ"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THE SALMONELLA GROUP</a:t>
            </a:r>
          </a:p>
        </p:txBody>
      </p:sp>
      <p:sp>
        <p:nvSpPr>
          <p:cNvPr id="3" name="عنصر نائب للمحتوى 2"/>
          <p:cNvSpPr>
            <a:spLocks noGrp="1"/>
          </p:cNvSpPr>
          <p:nvPr>
            <p:ph idx="1"/>
          </p:nvPr>
        </p:nvSpPr>
        <p:spPr/>
        <p:txBody>
          <a:bodyPr>
            <a:normAutofit fontScale="70000" lnSpcReduction="20000"/>
          </a:bodyPr>
          <a:lstStyle/>
          <a:p>
            <a:pPr algn="l">
              <a:buNone/>
            </a:pPr>
            <a:r>
              <a:rPr lang="en-US" b="1" dirty="0" smtClean="0">
                <a:solidFill>
                  <a:srgbClr val="FF0000"/>
                </a:solidFill>
              </a:rPr>
              <a:t>Classification</a:t>
            </a:r>
            <a:endParaRPr lang="en-US" dirty="0" smtClean="0">
              <a:solidFill>
                <a:srgbClr val="FF0000"/>
              </a:solidFill>
            </a:endParaRPr>
          </a:p>
          <a:p>
            <a:pPr algn="l">
              <a:buNone/>
            </a:pPr>
            <a:r>
              <a:rPr lang="en-US" b="1" dirty="0" smtClean="0"/>
              <a:t>The classification</a:t>
            </a:r>
            <a:r>
              <a:rPr lang="en-US" dirty="0" smtClean="0"/>
              <a:t> of salmonellae is complex because the organisms are a continuum rather than a defined species. The members of the genus Salmonella </a:t>
            </a:r>
            <a:r>
              <a:rPr lang="en-US" dirty="0" smtClean="0">
                <a:solidFill>
                  <a:srgbClr val="FF0000"/>
                </a:solidFill>
              </a:rPr>
              <a:t>were </a:t>
            </a:r>
            <a:r>
              <a:rPr lang="en-US" b="1" dirty="0" smtClean="0">
                <a:solidFill>
                  <a:srgbClr val="FF0000"/>
                </a:solidFill>
              </a:rPr>
              <a:t>originally classified on the basis </a:t>
            </a:r>
            <a:r>
              <a:rPr lang="en-US" dirty="0" smtClean="0">
                <a:solidFill>
                  <a:srgbClr val="FF0000"/>
                </a:solidFill>
              </a:rPr>
              <a:t>of 1 -epidemiology,2 - host range, 3 -biochemical reactions,4 - and structures of the O, H, and Vi (when present) antigens</a:t>
            </a:r>
            <a:r>
              <a:rPr lang="en-US" dirty="0" smtClean="0"/>
              <a:t>.  </a:t>
            </a:r>
          </a:p>
          <a:p>
            <a:pPr algn="l">
              <a:buNone/>
            </a:pPr>
            <a:r>
              <a:rPr lang="en-US" dirty="0" smtClean="0"/>
              <a:t>    There are more than 2500 serotypes of salmonellae, including more than 1400 in DNA hybridization group I that can infect humans. </a:t>
            </a:r>
            <a:r>
              <a:rPr lang="en-US" b="1" dirty="0" smtClean="0"/>
              <a:t>Four serotypes of salmonellae that cause enteric fever can be identified in the clinical laboratory by biochemical and serologic tests.</a:t>
            </a:r>
            <a:r>
              <a:rPr lang="en-US" dirty="0" smtClean="0"/>
              <a:t> These serotypes should be routinely identified because of their clinical significance. </a:t>
            </a:r>
          </a:p>
          <a:p>
            <a:pPr algn="l"/>
            <a:r>
              <a:rPr lang="en-US" dirty="0" smtClean="0">
                <a:solidFill>
                  <a:srgbClr val="FF0000"/>
                </a:solidFill>
              </a:rPr>
              <a:t>They are as follows: Salmonella </a:t>
            </a:r>
            <a:r>
              <a:rPr lang="en-US" dirty="0" err="1" smtClean="0">
                <a:solidFill>
                  <a:srgbClr val="FF0000"/>
                </a:solidFill>
              </a:rPr>
              <a:t>Paratyphi</a:t>
            </a:r>
            <a:r>
              <a:rPr lang="en-US" dirty="0" smtClean="0">
                <a:solidFill>
                  <a:srgbClr val="FF0000"/>
                </a:solidFill>
              </a:rPr>
              <a:t> A (</a:t>
            </a:r>
            <a:r>
              <a:rPr lang="en-US" dirty="0" err="1" smtClean="0">
                <a:solidFill>
                  <a:srgbClr val="FF0000"/>
                </a:solidFill>
              </a:rPr>
              <a:t>serogroup</a:t>
            </a:r>
            <a:r>
              <a:rPr lang="en-US" dirty="0" smtClean="0">
                <a:solidFill>
                  <a:srgbClr val="FF0000"/>
                </a:solidFill>
              </a:rPr>
              <a:t> A), Salmonella </a:t>
            </a:r>
            <a:r>
              <a:rPr lang="en-US" dirty="0" err="1" smtClean="0">
                <a:solidFill>
                  <a:srgbClr val="FF0000"/>
                </a:solidFill>
              </a:rPr>
              <a:t>Paratyphi</a:t>
            </a:r>
            <a:r>
              <a:rPr lang="en-US" dirty="0" smtClean="0">
                <a:solidFill>
                  <a:srgbClr val="FF0000"/>
                </a:solidFill>
              </a:rPr>
              <a:t> B (</a:t>
            </a:r>
            <a:r>
              <a:rPr lang="en-US" dirty="0" err="1" smtClean="0">
                <a:solidFill>
                  <a:srgbClr val="FF0000"/>
                </a:solidFill>
              </a:rPr>
              <a:t>serogroup</a:t>
            </a:r>
            <a:r>
              <a:rPr lang="en-US" dirty="0" smtClean="0">
                <a:solidFill>
                  <a:srgbClr val="FF0000"/>
                </a:solidFill>
              </a:rPr>
              <a:t> B), Salmonella </a:t>
            </a:r>
            <a:r>
              <a:rPr lang="en-US" dirty="0" err="1" smtClean="0">
                <a:solidFill>
                  <a:srgbClr val="FF0000"/>
                </a:solidFill>
              </a:rPr>
              <a:t>Choleraesuis</a:t>
            </a:r>
            <a:r>
              <a:rPr lang="en-US" dirty="0" smtClean="0">
                <a:solidFill>
                  <a:srgbClr val="FF0000"/>
                </a:solidFill>
              </a:rPr>
              <a:t> (</a:t>
            </a:r>
            <a:r>
              <a:rPr lang="en-US" dirty="0" err="1" smtClean="0">
                <a:solidFill>
                  <a:srgbClr val="FF0000"/>
                </a:solidFill>
              </a:rPr>
              <a:t>serogroup</a:t>
            </a:r>
            <a:r>
              <a:rPr lang="en-US" dirty="0" smtClean="0">
                <a:solidFill>
                  <a:srgbClr val="FF0000"/>
                </a:solidFill>
              </a:rPr>
              <a:t> C1), and Salmonella </a:t>
            </a:r>
            <a:r>
              <a:rPr lang="en-US" dirty="0" err="1" smtClean="0">
                <a:solidFill>
                  <a:srgbClr val="FF0000"/>
                </a:solidFill>
              </a:rPr>
              <a:t>Typhi</a:t>
            </a:r>
            <a:r>
              <a:rPr lang="en-US" dirty="0" smtClean="0">
                <a:solidFill>
                  <a:srgbClr val="FF0000"/>
                </a:solidFill>
              </a:rPr>
              <a:t> (</a:t>
            </a:r>
            <a:r>
              <a:rPr lang="en-US" dirty="0" err="1" smtClean="0">
                <a:solidFill>
                  <a:srgbClr val="FF0000"/>
                </a:solidFill>
              </a:rPr>
              <a:t>serogroup</a:t>
            </a:r>
            <a:r>
              <a:rPr lang="en-US" dirty="0" smtClean="0">
                <a:solidFill>
                  <a:srgbClr val="FF0000"/>
                </a:solidFill>
              </a:rPr>
              <a:t> D)</a:t>
            </a:r>
            <a:r>
              <a:rPr lang="en-US" dirty="0" smtClean="0"/>
              <a:t>.  </a:t>
            </a:r>
          </a:p>
          <a:p>
            <a:endParaRPr lang="ar-IQ"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THE SALMONELLA GROUP</a:t>
            </a:r>
          </a:p>
        </p:txBody>
      </p:sp>
      <p:sp>
        <p:nvSpPr>
          <p:cNvPr id="3" name="عنصر نائب للمحتوى 2"/>
          <p:cNvSpPr>
            <a:spLocks noGrp="1"/>
          </p:cNvSpPr>
          <p:nvPr>
            <p:ph idx="1"/>
          </p:nvPr>
        </p:nvSpPr>
        <p:spPr/>
        <p:txBody>
          <a:bodyPr>
            <a:normAutofit fontScale="70000" lnSpcReduction="20000"/>
          </a:bodyPr>
          <a:lstStyle/>
          <a:p>
            <a:pPr algn="l">
              <a:buNone/>
            </a:pPr>
            <a:endParaRPr lang="en-US" dirty="0" smtClean="0"/>
          </a:p>
          <a:p>
            <a:pPr algn="l">
              <a:buNone/>
            </a:pPr>
            <a:r>
              <a:rPr lang="en-US" dirty="0" smtClean="0">
                <a:solidFill>
                  <a:srgbClr val="FF0000"/>
                </a:solidFill>
              </a:rPr>
              <a:t>Pathogenesis &amp; Clinical </a:t>
            </a:r>
            <a:r>
              <a:rPr lang="en-US" dirty="0" err="1" smtClean="0">
                <a:solidFill>
                  <a:srgbClr val="FF0000"/>
                </a:solidFill>
              </a:rPr>
              <a:t>Findin</a:t>
            </a:r>
            <a:r>
              <a:rPr lang="en-US" i="1" dirty="0" err="1" smtClean="0"/>
              <a:t>Salmonella</a:t>
            </a:r>
            <a:r>
              <a:rPr lang="en-US" i="1" dirty="0" smtClean="0"/>
              <a:t> </a:t>
            </a:r>
            <a:r>
              <a:rPr lang="en-US" i="1" dirty="0" err="1" smtClean="0"/>
              <a:t>Typhi</a:t>
            </a:r>
            <a:r>
              <a:rPr lang="en-US" dirty="0" smtClean="0"/>
              <a:t>, Salmonella </a:t>
            </a:r>
            <a:r>
              <a:rPr lang="en-US" dirty="0" err="1" smtClean="0"/>
              <a:t>Choleraesuis</a:t>
            </a:r>
            <a:r>
              <a:rPr lang="en-US" dirty="0" smtClean="0"/>
              <a:t>, and </a:t>
            </a:r>
            <a:r>
              <a:rPr lang="en-US" i="1" dirty="0" smtClean="0"/>
              <a:t>perhaps Salmonella </a:t>
            </a:r>
            <a:r>
              <a:rPr lang="en-US" i="1" dirty="0" err="1" smtClean="0"/>
              <a:t>Paratyphi</a:t>
            </a:r>
            <a:r>
              <a:rPr lang="en-US" i="1" dirty="0" smtClean="0"/>
              <a:t> A</a:t>
            </a:r>
            <a:r>
              <a:rPr lang="en-US" dirty="0" smtClean="0"/>
              <a:t> and Salmonella </a:t>
            </a:r>
            <a:r>
              <a:rPr lang="en-US" dirty="0" err="1" smtClean="0"/>
              <a:t>Paratyphi</a:t>
            </a:r>
            <a:r>
              <a:rPr lang="en-US" dirty="0" smtClean="0"/>
              <a:t> B are primarily infective for humans, and infection with these organisms implies acquisition from a human source. The vast majority of salmonellae, however</a:t>
            </a:r>
            <a:r>
              <a:rPr lang="en-US" b="1" dirty="0" smtClean="0"/>
              <a:t>, are chiefly pathogenic in animals that constitute the reservoir for human infection</a:t>
            </a:r>
            <a:r>
              <a:rPr lang="en-US" dirty="0" smtClean="0"/>
              <a:t>: poultry, pigs, rodents, cattle, pets (from turtles to parrots), and many others</a:t>
            </a:r>
            <a:r>
              <a:rPr lang="en-US" b="1" dirty="0" smtClean="0"/>
              <a:t>. The organisms almost always enter via the oral route, usually with contaminated food or drink</a:t>
            </a:r>
            <a:r>
              <a:rPr lang="en-US" dirty="0" smtClean="0"/>
              <a:t>. </a:t>
            </a:r>
          </a:p>
          <a:p>
            <a:pPr algn="l">
              <a:buNone/>
            </a:pPr>
            <a:r>
              <a:rPr lang="en-US" dirty="0" smtClean="0"/>
              <a:t>     The mean infective dose to produce clinical or subclinical infection in humans is 105 –108 salmonellae (but perhaps as few as 103 Salmonella </a:t>
            </a:r>
            <a:r>
              <a:rPr lang="en-US" dirty="0" err="1" smtClean="0"/>
              <a:t>Typhi</a:t>
            </a:r>
            <a:r>
              <a:rPr lang="en-US" dirty="0" smtClean="0"/>
              <a:t> organisms). </a:t>
            </a:r>
            <a:r>
              <a:rPr lang="en-US" b="1" dirty="0" smtClean="0"/>
              <a:t>Among the host factors that contribute to resistance to salmonella infection are gastric acidity, normal intestinal microbial flora, and local intestinal immunity .</a:t>
            </a:r>
            <a:endParaRPr lang="ar-IQ"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i="1" dirty="0" smtClean="0">
                <a:solidFill>
                  <a:srgbClr val="FF0000"/>
                </a:solidFill>
              </a:rPr>
              <a:t>THE SALMONELLA GROUP</a:t>
            </a:r>
            <a:br>
              <a:rPr lang="en-US" i="1" dirty="0" smtClean="0">
                <a:solidFill>
                  <a:srgbClr val="FF0000"/>
                </a:solidFill>
              </a:rPr>
            </a:br>
            <a:endParaRPr lang="ar-IQ" dirty="0"/>
          </a:p>
        </p:txBody>
      </p:sp>
      <p:sp>
        <p:nvSpPr>
          <p:cNvPr id="3" name="عنصر نائب للمحتوى 2"/>
          <p:cNvSpPr>
            <a:spLocks noGrp="1"/>
          </p:cNvSpPr>
          <p:nvPr>
            <p:ph idx="1"/>
          </p:nvPr>
        </p:nvSpPr>
        <p:spPr>
          <a:xfrm>
            <a:off x="467544" y="1628800"/>
            <a:ext cx="8229600" cy="4525963"/>
          </a:xfrm>
        </p:spPr>
        <p:txBody>
          <a:bodyPr>
            <a:normAutofit fontScale="77500" lnSpcReduction="20000"/>
          </a:bodyPr>
          <a:lstStyle/>
          <a:p>
            <a:pPr algn="l">
              <a:buNone/>
            </a:pPr>
            <a:r>
              <a:rPr lang="en-US" dirty="0" smtClean="0"/>
              <a:t> Salmonellae produce three main types of disease in human : </a:t>
            </a:r>
          </a:p>
          <a:p>
            <a:pPr algn="l">
              <a:buNone/>
            </a:pPr>
            <a:r>
              <a:rPr lang="en-US" b="1" dirty="0" smtClean="0">
                <a:solidFill>
                  <a:srgbClr val="FF0000"/>
                </a:solidFill>
              </a:rPr>
              <a:t>A. THE “ENTERIC FEVERS” (TYPHOID FEVER) </a:t>
            </a:r>
            <a:r>
              <a:rPr lang="en-US" dirty="0" smtClean="0"/>
              <a:t>This syndrome is produced by only a few of the salmonellae, </a:t>
            </a:r>
            <a:r>
              <a:rPr lang="en-US" dirty="0" smtClean="0">
                <a:solidFill>
                  <a:srgbClr val="FF0000"/>
                </a:solidFill>
              </a:rPr>
              <a:t>of </a:t>
            </a:r>
            <a:r>
              <a:rPr lang="en-US" i="1" dirty="0" smtClean="0">
                <a:solidFill>
                  <a:srgbClr val="FF0000"/>
                </a:solidFill>
              </a:rPr>
              <a:t>which Salmonella </a:t>
            </a:r>
            <a:r>
              <a:rPr lang="en-US" i="1" dirty="0" err="1" smtClean="0">
                <a:solidFill>
                  <a:srgbClr val="FF0000"/>
                </a:solidFill>
              </a:rPr>
              <a:t>Typhi</a:t>
            </a:r>
            <a:r>
              <a:rPr lang="en-US" i="1" dirty="0" smtClean="0">
                <a:solidFill>
                  <a:srgbClr val="FF0000"/>
                </a:solidFill>
              </a:rPr>
              <a:t> </a:t>
            </a:r>
            <a:r>
              <a:rPr lang="en-US" dirty="0" smtClean="0">
                <a:solidFill>
                  <a:srgbClr val="FF0000"/>
                </a:solidFill>
              </a:rPr>
              <a:t>(typhoid fever) is the most important.</a:t>
            </a:r>
            <a:r>
              <a:rPr lang="en-US" dirty="0" smtClean="0"/>
              <a:t> The ingested salmonellae reach the small intestine, from which they enter the </a:t>
            </a:r>
            <a:r>
              <a:rPr lang="en-US" dirty="0" err="1" smtClean="0"/>
              <a:t>lymphatics</a:t>
            </a:r>
            <a:r>
              <a:rPr lang="en-US" dirty="0" smtClean="0"/>
              <a:t> and then the bloodstream. They are carried by the blood to many organs, including the intestine. The organisms multiply in intestinal lymphoid tissue and are excreted in stools. After an incubation period of 10–14 days, fever, malaise, headache, constipation, </a:t>
            </a:r>
            <a:r>
              <a:rPr lang="en-US" dirty="0" err="1" smtClean="0"/>
              <a:t>bradycardia</a:t>
            </a:r>
            <a:r>
              <a:rPr lang="en-US" dirty="0" smtClean="0"/>
              <a:t>, and </a:t>
            </a:r>
            <a:r>
              <a:rPr lang="en-US" dirty="0" err="1" smtClean="0"/>
              <a:t>myalgia</a:t>
            </a:r>
            <a:r>
              <a:rPr lang="en-US" dirty="0" smtClean="0"/>
              <a:t> occur.</a:t>
            </a:r>
          </a:p>
          <a:p>
            <a:pPr algn="l"/>
            <a:r>
              <a:rPr lang="ar-IQ" dirty="0" smtClean="0"/>
              <a:t> </a:t>
            </a:r>
            <a:r>
              <a:rPr lang="en-US"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 EXFOLIATIVE TOXINS</a:t>
            </a:r>
            <a:endParaRPr lang="en-US" dirty="0" smtClean="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pPr algn="l">
              <a:buNone/>
            </a:pPr>
            <a:r>
              <a:rPr lang="en-US" b="1" dirty="0" smtClean="0">
                <a:solidFill>
                  <a:srgbClr val="FF0000"/>
                </a:solidFill>
              </a:rPr>
              <a:t>These </a:t>
            </a:r>
            <a:r>
              <a:rPr lang="en-US" b="1" dirty="0" err="1" smtClean="0">
                <a:solidFill>
                  <a:srgbClr val="FF0000"/>
                </a:solidFill>
              </a:rPr>
              <a:t>epidermolytic</a:t>
            </a:r>
            <a:r>
              <a:rPr lang="en-US" b="1" dirty="0" smtClean="0">
                <a:solidFill>
                  <a:srgbClr val="FF0000"/>
                </a:solidFill>
              </a:rPr>
              <a:t> toxins </a:t>
            </a:r>
            <a:r>
              <a:rPr lang="en-US" dirty="0" smtClean="0">
                <a:solidFill>
                  <a:schemeClr val="tx2">
                    <a:lumMod val="60000"/>
                    <a:lumOff val="40000"/>
                  </a:schemeClr>
                </a:solidFill>
              </a:rPr>
              <a:t>of </a:t>
            </a:r>
            <a:r>
              <a:rPr lang="en-US" i="1" dirty="0" smtClean="0">
                <a:solidFill>
                  <a:schemeClr val="tx2">
                    <a:lumMod val="60000"/>
                    <a:lumOff val="40000"/>
                  </a:schemeClr>
                </a:solidFill>
              </a:rPr>
              <a:t>S </a:t>
            </a:r>
            <a:r>
              <a:rPr lang="en-US" i="1" dirty="0" err="1" smtClean="0">
                <a:solidFill>
                  <a:schemeClr val="tx2">
                    <a:lumMod val="60000"/>
                    <a:lumOff val="40000"/>
                  </a:schemeClr>
                </a:solidFill>
              </a:rPr>
              <a:t>aureus</a:t>
            </a:r>
            <a:r>
              <a:rPr lang="en-US" i="1" dirty="0" smtClean="0">
                <a:solidFill>
                  <a:schemeClr val="tx2">
                    <a:lumMod val="60000"/>
                    <a:lumOff val="40000"/>
                  </a:schemeClr>
                </a:solidFill>
              </a:rPr>
              <a:t> </a:t>
            </a:r>
            <a:r>
              <a:rPr lang="en-US" dirty="0" smtClean="0">
                <a:solidFill>
                  <a:srgbClr val="FF0000"/>
                </a:solidFill>
              </a:rPr>
              <a:t>are two </a:t>
            </a:r>
            <a:r>
              <a:rPr lang="en-US" dirty="0" smtClean="0">
                <a:solidFill>
                  <a:schemeClr val="tx2">
                    <a:lumMod val="60000"/>
                    <a:lumOff val="40000"/>
                  </a:schemeClr>
                </a:solidFill>
              </a:rPr>
              <a:t>distinct proteins of the same molecular weight. </a:t>
            </a:r>
            <a:r>
              <a:rPr lang="en-US" b="1" dirty="0" err="1" smtClean="0">
                <a:solidFill>
                  <a:schemeClr val="tx2">
                    <a:lumMod val="60000"/>
                    <a:lumOff val="40000"/>
                  </a:schemeClr>
                </a:solidFill>
              </a:rPr>
              <a:t>Epidermolytic</a:t>
            </a:r>
            <a:r>
              <a:rPr lang="en-US" b="1" dirty="0" smtClean="0">
                <a:solidFill>
                  <a:schemeClr val="tx2">
                    <a:lumMod val="60000"/>
                    <a:lumOff val="40000"/>
                  </a:schemeClr>
                </a:solidFill>
              </a:rPr>
              <a:t> </a:t>
            </a:r>
            <a:r>
              <a:rPr lang="en-US" b="1" dirty="0" smtClean="0">
                <a:solidFill>
                  <a:srgbClr val="FF0000"/>
                </a:solidFill>
              </a:rPr>
              <a:t>toxin A </a:t>
            </a:r>
            <a:r>
              <a:rPr lang="en-US" b="1" dirty="0" smtClean="0">
                <a:solidFill>
                  <a:schemeClr val="tx2">
                    <a:lumMod val="60000"/>
                    <a:lumOff val="40000"/>
                  </a:schemeClr>
                </a:solidFill>
              </a:rPr>
              <a:t>is </a:t>
            </a:r>
            <a:r>
              <a:rPr lang="en-US" dirty="0" smtClean="0">
                <a:solidFill>
                  <a:schemeClr val="tx2">
                    <a:lumMod val="60000"/>
                    <a:lumOff val="40000"/>
                  </a:schemeClr>
                </a:solidFill>
              </a:rPr>
              <a:t>a chromosomal gene product and is heat-stable (resists boiling for 20 minutes). </a:t>
            </a:r>
            <a:r>
              <a:rPr lang="en-US" b="1" dirty="0" err="1" smtClean="0">
                <a:solidFill>
                  <a:schemeClr val="tx2">
                    <a:lumMod val="60000"/>
                    <a:lumOff val="40000"/>
                  </a:schemeClr>
                </a:solidFill>
              </a:rPr>
              <a:t>Epidermolytic</a:t>
            </a:r>
            <a:r>
              <a:rPr lang="en-US" b="1" dirty="0" smtClean="0">
                <a:solidFill>
                  <a:schemeClr val="tx2">
                    <a:lumMod val="60000"/>
                    <a:lumOff val="40000"/>
                  </a:schemeClr>
                </a:solidFill>
              </a:rPr>
              <a:t> </a:t>
            </a:r>
            <a:r>
              <a:rPr lang="en-US" b="1" dirty="0" smtClean="0">
                <a:solidFill>
                  <a:srgbClr val="FF0000"/>
                </a:solidFill>
              </a:rPr>
              <a:t>toxin B </a:t>
            </a:r>
            <a:r>
              <a:rPr lang="en-US" dirty="0" smtClean="0">
                <a:solidFill>
                  <a:schemeClr val="tx2">
                    <a:lumMod val="60000"/>
                    <a:lumOff val="40000"/>
                  </a:schemeClr>
                </a:solidFill>
              </a:rPr>
              <a:t>is plasmid-mediated and heat-labile. The </a:t>
            </a:r>
            <a:r>
              <a:rPr lang="en-US" dirty="0" err="1" smtClean="0">
                <a:solidFill>
                  <a:schemeClr val="tx2">
                    <a:lumMod val="60000"/>
                    <a:lumOff val="40000"/>
                  </a:schemeClr>
                </a:solidFill>
              </a:rPr>
              <a:t>epidermo</a:t>
            </a:r>
            <a:r>
              <a:rPr lang="en-US" dirty="0" smtClean="0">
                <a:solidFill>
                  <a:schemeClr val="tx2">
                    <a:lumMod val="60000"/>
                    <a:lumOff val="40000"/>
                  </a:schemeClr>
                </a:solidFill>
              </a:rPr>
              <a:t> </a:t>
            </a:r>
            <a:r>
              <a:rPr lang="en-US" dirty="0" err="1" smtClean="0">
                <a:solidFill>
                  <a:schemeClr val="tx2">
                    <a:lumMod val="60000"/>
                    <a:lumOff val="40000"/>
                  </a:schemeClr>
                </a:solidFill>
              </a:rPr>
              <a:t>lytic</a:t>
            </a:r>
            <a:r>
              <a:rPr lang="en-US" dirty="0" smtClean="0">
                <a:solidFill>
                  <a:schemeClr val="tx2">
                    <a:lumMod val="60000"/>
                    <a:lumOff val="40000"/>
                  </a:schemeClr>
                </a:solidFill>
              </a:rPr>
              <a:t> toxins yield the generalized desquamation of the staphylococcal scalded skin syndrome by dissolving the </a:t>
            </a:r>
            <a:r>
              <a:rPr lang="en-US" dirty="0" err="1" smtClean="0">
                <a:solidFill>
                  <a:schemeClr val="tx2">
                    <a:lumMod val="60000"/>
                    <a:lumOff val="40000"/>
                  </a:schemeClr>
                </a:solidFill>
              </a:rPr>
              <a:t>mucopolysaccharide</a:t>
            </a:r>
            <a:r>
              <a:rPr lang="en-US" dirty="0" smtClean="0">
                <a:solidFill>
                  <a:schemeClr val="tx2">
                    <a:lumMod val="60000"/>
                    <a:lumOff val="40000"/>
                  </a:schemeClr>
                </a:solidFill>
              </a:rPr>
              <a:t> matrix of the epidermis. The toxins are </a:t>
            </a:r>
            <a:r>
              <a:rPr lang="en-US" dirty="0" err="1" smtClean="0">
                <a:solidFill>
                  <a:schemeClr val="tx2">
                    <a:lumMod val="60000"/>
                    <a:lumOff val="40000"/>
                  </a:schemeClr>
                </a:solidFill>
              </a:rPr>
              <a:t>superantigens</a:t>
            </a:r>
            <a:r>
              <a:rPr lang="en-US" dirty="0" smtClean="0"/>
              <a:t>.</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4000" i="1" dirty="0" smtClean="0">
                <a:solidFill>
                  <a:srgbClr val="FF0000"/>
                </a:solidFill>
              </a:rPr>
              <a:t>THE SALMONELLA GROUP</a:t>
            </a:r>
            <a:r>
              <a:rPr lang="en-US" i="1" dirty="0" smtClean="0">
                <a:solidFill>
                  <a:srgbClr val="FF0000"/>
                </a:solidFill>
              </a:rPr>
              <a:t/>
            </a:r>
            <a:br>
              <a:rPr lang="en-US" i="1" dirty="0" smtClean="0">
                <a:solidFill>
                  <a:srgbClr val="FF0000"/>
                </a:solidFill>
              </a:rPr>
            </a:br>
            <a:endParaRPr lang="ar-IQ" dirty="0"/>
          </a:p>
        </p:txBody>
      </p:sp>
      <p:sp>
        <p:nvSpPr>
          <p:cNvPr id="3" name="عنصر نائب للمحتوى 2"/>
          <p:cNvSpPr>
            <a:spLocks noGrp="1"/>
          </p:cNvSpPr>
          <p:nvPr>
            <p:ph idx="1"/>
          </p:nvPr>
        </p:nvSpPr>
        <p:spPr/>
        <p:txBody>
          <a:bodyPr>
            <a:normAutofit fontScale="62500" lnSpcReduction="20000"/>
          </a:bodyPr>
          <a:lstStyle/>
          <a:p>
            <a:pPr algn="l"/>
            <a:endParaRPr lang="en-US" dirty="0" smtClean="0"/>
          </a:p>
          <a:p>
            <a:pPr algn="l">
              <a:buNone/>
            </a:pPr>
            <a:r>
              <a:rPr lang="en-US" b="1" dirty="0" smtClean="0">
                <a:solidFill>
                  <a:srgbClr val="FF0000"/>
                </a:solidFill>
              </a:rPr>
              <a:t>B. BACTEREMIA WITH FOCAL LESIONS</a:t>
            </a:r>
          </a:p>
          <a:p>
            <a:pPr algn="l"/>
            <a:r>
              <a:rPr lang="ar-IQ" dirty="0" smtClean="0"/>
              <a:t> </a:t>
            </a:r>
            <a:r>
              <a:rPr lang="en-US" dirty="0" smtClean="0"/>
              <a:t>    This is associated commonly </a:t>
            </a:r>
            <a:r>
              <a:rPr lang="en-US" dirty="0" smtClean="0">
                <a:solidFill>
                  <a:srgbClr val="FF0000"/>
                </a:solidFill>
              </a:rPr>
              <a:t>with </a:t>
            </a:r>
            <a:r>
              <a:rPr lang="en-US" i="1" dirty="0" smtClean="0">
                <a:solidFill>
                  <a:srgbClr val="FF0000"/>
                </a:solidFill>
              </a:rPr>
              <a:t>S </a:t>
            </a:r>
            <a:r>
              <a:rPr lang="en-US" i="1" dirty="0" err="1" smtClean="0">
                <a:solidFill>
                  <a:srgbClr val="FF0000"/>
                </a:solidFill>
              </a:rPr>
              <a:t>choleraesuis</a:t>
            </a:r>
            <a:r>
              <a:rPr lang="en-US" dirty="0" smtClean="0">
                <a:solidFill>
                  <a:srgbClr val="FF0000"/>
                </a:solidFill>
              </a:rPr>
              <a:t> </a:t>
            </a:r>
            <a:r>
              <a:rPr lang="en-US" dirty="0" smtClean="0"/>
              <a:t>but may be caused by any salmonella serotype. Following oral infection, there is early invasion </a:t>
            </a:r>
            <a:r>
              <a:rPr lang="en-US" b="1" dirty="0" smtClean="0"/>
              <a:t>of the bloodstream (with possible focal lesions in lungs, bones, meningitis, </a:t>
            </a:r>
            <a:endParaRPr lang="en-US" dirty="0" smtClean="0"/>
          </a:p>
          <a:p>
            <a:pPr algn="l"/>
            <a:r>
              <a:rPr lang="en-US" dirty="0" smtClean="0"/>
              <a:t> </a:t>
            </a:r>
            <a:r>
              <a:rPr lang="en-US" dirty="0" smtClean="0">
                <a:solidFill>
                  <a:srgbClr val="FF0000"/>
                </a:solidFill>
              </a:rPr>
              <a:t>C. ENTEROCOLITIS </a:t>
            </a:r>
            <a:r>
              <a:rPr lang="en-US" dirty="0" smtClean="0"/>
              <a:t>This is the most common manifestation of salmonella infection. In the United States</a:t>
            </a:r>
            <a:r>
              <a:rPr lang="en-US" dirty="0" smtClean="0">
                <a:solidFill>
                  <a:srgbClr val="FF0000"/>
                </a:solidFill>
              </a:rPr>
              <a:t>, </a:t>
            </a:r>
            <a:r>
              <a:rPr lang="en-US" i="1" dirty="0" smtClean="0">
                <a:solidFill>
                  <a:srgbClr val="FF0000"/>
                </a:solidFill>
              </a:rPr>
              <a:t>Salmonella </a:t>
            </a:r>
            <a:r>
              <a:rPr lang="en-US" i="1" dirty="0" err="1" smtClean="0">
                <a:solidFill>
                  <a:srgbClr val="FF0000"/>
                </a:solidFill>
              </a:rPr>
              <a:t>Typhimurium</a:t>
            </a:r>
            <a:r>
              <a:rPr lang="en-US" i="1" dirty="0" smtClean="0">
                <a:solidFill>
                  <a:srgbClr val="FF0000"/>
                </a:solidFill>
              </a:rPr>
              <a:t> </a:t>
            </a:r>
            <a:r>
              <a:rPr lang="en-US" dirty="0" smtClean="0">
                <a:solidFill>
                  <a:srgbClr val="FF0000"/>
                </a:solidFill>
              </a:rPr>
              <a:t>and </a:t>
            </a:r>
            <a:r>
              <a:rPr lang="en-US" i="1" dirty="0" smtClean="0">
                <a:solidFill>
                  <a:srgbClr val="FF0000"/>
                </a:solidFill>
              </a:rPr>
              <a:t>Salmonella </a:t>
            </a:r>
            <a:r>
              <a:rPr lang="en-US" i="1" dirty="0" err="1" smtClean="0">
                <a:solidFill>
                  <a:srgbClr val="FF0000"/>
                </a:solidFill>
              </a:rPr>
              <a:t>Enteritidis</a:t>
            </a:r>
            <a:r>
              <a:rPr lang="en-US" dirty="0" smtClean="0">
                <a:solidFill>
                  <a:srgbClr val="FF0000"/>
                </a:solidFill>
              </a:rPr>
              <a:t> are prominent, but </a:t>
            </a:r>
            <a:r>
              <a:rPr lang="en-US" dirty="0" err="1" smtClean="0">
                <a:solidFill>
                  <a:srgbClr val="FF0000"/>
                </a:solidFill>
              </a:rPr>
              <a:t>enterocolitis</a:t>
            </a:r>
            <a:r>
              <a:rPr lang="en-US" dirty="0" smtClean="0">
                <a:solidFill>
                  <a:srgbClr val="FF0000"/>
                </a:solidFill>
              </a:rPr>
              <a:t> can be cause Eight to 48 hours </a:t>
            </a:r>
            <a:r>
              <a:rPr lang="en-US" dirty="0" smtClean="0"/>
              <a:t>after ingestion of salmonellae, there is nausea, headache, vomiting, and profuse diarrhea, with few leukocytes in the stools. Low-grade fever is common, but the episode usually resolves in 2–3 days</a:t>
            </a:r>
            <a:r>
              <a:rPr lang="en-US" b="1" dirty="0" smtClean="0"/>
              <a:t>. Inflammatory lesions of the small and large intestine are present. </a:t>
            </a:r>
            <a:r>
              <a:rPr lang="en-US" b="1" dirty="0" err="1" smtClean="0"/>
              <a:t>Bacteremia</a:t>
            </a:r>
            <a:r>
              <a:rPr lang="en-US" b="1" dirty="0" smtClean="0"/>
              <a:t> is rar</a:t>
            </a:r>
            <a:r>
              <a:rPr lang="en-US" dirty="0" smtClean="0"/>
              <a:t>e (2–4%) except in immune deficient persons. Blood cultures are usually negative, but stool cultures are positive for salmonellae and may remain positive for several weeks after clinical recovery</a:t>
            </a:r>
            <a:endParaRPr lang="ar-IQ"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i="1" dirty="0" smtClean="0">
                <a:solidFill>
                  <a:srgbClr val="FF0000"/>
                </a:solidFill>
              </a:rPr>
              <a:t>THE SALMONELLA GROUP</a:t>
            </a:r>
            <a:br>
              <a:rPr lang="en-US" i="1" dirty="0" smtClean="0">
                <a:solidFill>
                  <a:srgbClr val="FF0000"/>
                </a:solidFill>
              </a:rPr>
            </a:br>
            <a:endParaRPr lang="ar-IQ" dirty="0"/>
          </a:p>
        </p:txBody>
      </p:sp>
      <p:sp>
        <p:nvSpPr>
          <p:cNvPr id="3" name="عنصر نائب للمحتوى 2"/>
          <p:cNvSpPr>
            <a:spLocks noGrp="1"/>
          </p:cNvSpPr>
          <p:nvPr>
            <p:ph idx="1"/>
          </p:nvPr>
        </p:nvSpPr>
        <p:spPr/>
        <p:txBody>
          <a:bodyPr>
            <a:normAutofit fontScale="55000" lnSpcReduction="20000"/>
          </a:bodyPr>
          <a:lstStyle/>
          <a:p>
            <a:pPr algn="l"/>
            <a:r>
              <a:rPr lang="en-US" b="1" dirty="0" smtClean="0">
                <a:solidFill>
                  <a:srgbClr val="FF0000"/>
                </a:solidFill>
              </a:rPr>
              <a:t>Diagnostic Laboratory Tests</a:t>
            </a:r>
          </a:p>
          <a:p>
            <a:pPr algn="l">
              <a:buNone/>
            </a:pPr>
            <a:r>
              <a:rPr lang="en-US" b="1" dirty="0" smtClean="0">
                <a:solidFill>
                  <a:srgbClr val="FF0000"/>
                </a:solidFill>
              </a:rPr>
              <a:t>A. SPECIMENS</a:t>
            </a:r>
          </a:p>
          <a:p>
            <a:pPr algn="l"/>
            <a:r>
              <a:rPr lang="en-US" dirty="0" smtClean="0"/>
              <a:t>     Blood for culture must be taken repeatedly. In enteric fevers and septicemias, blood cultures are often positive in the first week of the disease. Bone marrow cultures may be useful. Urine cultures may be positive after the second week. Stool specimens also must be taken repeatedly. In enteric fevers, the stools yield positive results from the second or third week on; in </a:t>
            </a:r>
            <a:r>
              <a:rPr lang="en-US" dirty="0" err="1" smtClean="0"/>
              <a:t>enterocolitis</a:t>
            </a:r>
            <a:r>
              <a:rPr lang="en-US" dirty="0" smtClean="0"/>
              <a:t>, during the first week. A positive culture of duodenal drainage establishes the presence of salmonellae in the </a:t>
            </a:r>
            <a:r>
              <a:rPr lang="en-US" dirty="0" err="1" smtClean="0"/>
              <a:t>biliary</a:t>
            </a:r>
            <a:r>
              <a:rPr lang="en-US" dirty="0" smtClean="0"/>
              <a:t> tract in carriers.</a:t>
            </a:r>
          </a:p>
          <a:p>
            <a:pPr algn="l">
              <a:buNone/>
            </a:pPr>
            <a:r>
              <a:rPr lang="en-US" b="1" dirty="0" smtClean="0">
                <a:solidFill>
                  <a:srgbClr val="FF0000"/>
                </a:solidFill>
              </a:rPr>
              <a:t> B. BACTERIOLOGIC METHODS FOR ISOLATION OF SALMONELLAE1. Differential Medium Cultures—EMB</a:t>
            </a:r>
            <a:r>
              <a:rPr lang="en-US" dirty="0" smtClean="0"/>
              <a:t>, </a:t>
            </a:r>
            <a:r>
              <a:rPr lang="en-US" dirty="0" err="1" smtClean="0"/>
              <a:t>MacConkey’s</a:t>
            </a:r>
            <a:r>
              <a:rPr lang="en-US" dirty="0" smtClean="0"/>
              <a:t>, or </a:t>
            </a:r>
            <a:r>
              <a:rPr lang="en-US" dirty="0" err="1" smtClean="0"/>
              <a:t>deoxycholate</a:t>
            </a:r>
            <a:r>
              <a:rPr lang="en-US" dirty="0" smtClean="0"/>
              <a:t> medium permits rapid detection of lactose non </a:t>
            </a:r>
            <a:r>
              <a:rPr lang="en-US" dirty="0" err="1" smtClean="0"/>
              <a:t>fermenters</a:t>
            </a:r>
            <a:r>
              <a:rPr lang="en-US" dirty="0" smtClean="0"/>
              <a:t> , Gram-positive organisms are somewhat inhibited. Bismuth sulfite medium permits rapid detection of salmonellae which form black colonies because of H2S production. Many salmonellae produce H2S.</a:t>
            </a:r>
          </a:p>
          <a:p>
            <a:pPr algn="l">
              <a:buNone/>
            </a:pPr>
            <a:r>
              <a:rPr lang="en-US" b="1" dirty="0" smtClean="0">
                <a:solidFill>
                  <a:srgbClr val="FF0000"/>
                </a:solidFill>
              </a:rPr>
              <a:t>2. Selective Medium Cultures—The </a:t>
            </a:r>
            <a:r>
              <a:rPr lang="en-US" dirty="0" smtClean="0"/>
              <a:t>specimen is plated o</a:t>
            </a:r>
            <a:r>
              <a:rPr lang="en-US" b="1" dirty="0" smtClean="0"/>
              <a:t>n salmonella-</a:t>
            </a:r>
            <a:r>
              <a:rPr lang="en-US" b="1" dirty="0" err="1" smtClean="0"/>
              <a:t>shigella</a:t>
            </a:r>
            <a:r>
              <a:rPr lang="en-US" b="1" dirty="0" smtClean="0"/>
              <a:t> (SS) agar</a:t>
            </a:r>
            <a:r>
              <a:rPr lang="en-US" dirty="0" smtClean="0"/>
              <a:t>, </a:t>
            </a:r>
            <a:r>
              <a:rPr lang="en-US" dirty="0" err="1" smtClean="0"/>
              <a:t>Hektoen</a:t>
            </a:r>
            <a:r>
              <a:rPr lang="en-US" dirty="0" smtClean="0"/>
              <a:t> enteric agar, XLD, or </a:t>
            </a:r>
            <a:r>
              <a:rPr lang="en-US" dirty="0" err="1" smtClean="0"/>
              <a:t>deoxycholate</a:t>
            </a:r>
            <a:r>
              <a:rPr lang="en-US" dirty="0" smtClean="0"/>
              <a:t>-citrate agar, which favor growth of salmonellae and </a:t>
            </a:r>
            <a:r>
              <a:rPr lang="en-US" dirty="0" err="1" smtClean="0"/>
              <a:t>shigellae</a:t>
            </a:r>
            <a:r>
              <a:rPr lang="en-US" dirty="0" smtClean="0"/>
              <a:t> over other </a:t>
            </a:r>
            <a:r>
              <a:rPr lang="en-US" dirty="0" err="1" smtClean="0"/>
              <a:t>Enterobacteriaceae</a:t>
            </a:r>
            <a:endParaRPr lang="en-US" dirty="0" smtClean="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THE SALMONELLA GROUP</a:t>
            </a:r>
          </a:p>
        </p:txBody>
      </p:sp>
      <p:sp>
        <p:nvSpPr>
          <p:cNvPr id="3" name="عنصر نائب للمحتوى 2"/>
          <p:cNvSpPr>
            <a:spLocks noGrp="1"/>
          </p:cNvSpPr>
          <p:nvPr>
            <p:ph idx="1"/>
          </p:nvPr>
        </p:nvSpPr>
        <p:spPr/>
        <p:txBody>
          <a:bodyPr>
            <a:normAutofit fontScale="70000" lnSpcReduction="20000"/>
          </a:bodyPr>
          <a:lstStyle/>
          <a:p>
            <a:pPr algn="l"/>
            <a:endParaRPr lang="en-US" dirty="0" smtClean="0"/>
          </a:p>
          <a:p>
            <a:pPr algn="l">
              <a:buNone/>
            </a:pPr>
            <a:r>
              <a:rPr lang="en-US" b="1" dirty="0" smtClean="0">
                <a:solidFill>
                  <a:srgbClr val="FF0000"/>
                </a:solidFill>
              </a:rPr>
              <a:t>C. SEROLOGIC METHODs</a:t>
            </a:r>
          </a:p>
          <a:p>
            <a:pPr algn="l">
              <a:buNone/>
            </a:pPr>
            <a:r>
              <a:rPr lang="en-US" dirty="0" smtClean="0"/>
              <a:t>  Serologic techniques are used to identify unknown cultures with known sera , and may also be used to determine antibody titers in patients with unknown illness, although the latter is not very useful in diagnosis of salmonella infections. </a:t>
            </a:r>
          </a:p>
          <a:p>
            <a:pPr algn="l">
              <a:buNone/>
            </a:pPr>
            <a:r>
              <a:rPr lang="en-US" dirty="0" smtClean="0">
                <a:solidFill>
                  <a:srgbClr val="FF0000"/>
                </a:solidFill>
              </a:rPr>
              <a:t>1. Agglutination Test—In this test</a:t>
            </a:r>
            <a:r>
              <a:rPr lang="en-US" dirty="0" smtClean="0"/>
              <a:t>, known sera and unknown culture are mixed on a slide. Clumping, when it occurs, can be observed within a few minutes. This test is particularly useful for rapid preliminary identification of cultures. There are commercial kits available to agglutinate and </a:t>
            </a:r>
            <a:r>
              <a:rPr lang="en-US" dirty="0" err="1" smtClean="0"/>
              <a:t>serogroup</a:t>
            </a:r>
            <a:r>
              <a:rPr lang="en-US" dirty="0" smtClean="0"/>
              <a:t> salmonellae by their O antigens</a:t>
            </a:r>
          </a:p>
          <a:p>
            <a:pPr algn="l"/>
            <a:r>
              <a:rPr lang="en-US" dirty="0" smtClean="0"/>
              <a:t>.</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0000" lnSpcReduction="20000"/>
          </a:bodyPr>
          <a:lstStyle/>
          <a:p>
            <a:pPr algn="l"/>
            <a:r>
              <a:rPr lang="en-US" b="1" dirty="0" smtClean="0">
                <a:solidFill>
                  <a:srgbClr val="FF0000"/>
                </a:solidFill>
              </a:rPr>
              <a:t>2. Tube Dilution Agglutination Test (</a:t>
            </a:r>
            <a:r>
              <a:rPr lang="en-US" b="1" dirty="0" err="1" smtClean="0">
                <a:solidFill>
                  <a:srgbClr val="FF0000"/>
                </a:solidFill>
              </a:rPr>
              <a:t>Widal</a:t>
            </a:r>
            <a:r>
              <a:rPr lang="en-US" b="1" dirty="0" smtClean="0">
                <a:solidFill>
                  <a:srgbClr val="FF0000"/>
                </a:solidFill>
              </a:rPr>
              <a:t> Tests</a:t>
            </a:r>
            <a:r>
              <a:rPr lang="en-US" dirty="0" smtClean="0"/>
              <a:t>  Serum agglutinins rise sharply during </a:t>
            </a:r>
            <a:r>
              <a:rPr lang="en-US" b="1" dirty="0" smtClean="0"/>
              <a:t>the second and third weeks of Salmonella </a:t>
            </a:r>
            <a:r>
              <a:rPr lang="en-US" b="1" dirty="0" err="1" smtClean="0"/>
              <a:t>Typhi</a:t>
            </a:r>
            <a:r>
              <a:rPr lang="en-US" b="1" dirty="0" smtClean="0"/>
              <a:t> infection.</a:t>
            </a:r>
            <a:r>
              <a:rPr lang="en-US" dirty="0" smtClean="0"/>
              <a:t> </a:t>
            </a:r>
            <a:r>
              <a:rPr lang="en-US" dirty="0" smtClean="0">
                <a:solidFill>
                  <a:srgbClr val="FF0000"/>
                </a:solidFill>
              </a:rPr>
              <a:t>The </a:t>
            </a:r>
            <a:r>
              <a:rPr lang="en-US" dirty="0" err="1" smtClean="0">
                <a:solidFill>
                  <a:srgbClr val="FF0000"/>
                </a:solidFill>
              </a:rPr>
              <a:t>Widal</a:t>
            </a:r>
            <a:r>
              <a:rPr lang="en-US" dirty="0" smtClean="0">
                <a:solidFill>
                  <a:srgbClr val="FF0000"/>
                </a:solidFill>
              </a:rPr>
              <a:t> test to detect these antibodies against the O and H antigens </a:t>
            </a:r>
            <a:r>
              <a:rPr lang="en-US" dirty="0" smtClean="0"/>
              <a:t>has been in use for decades. At least two serum specimens, obtained at intervals of 7–10 days, are needed to prove a rise in antibody titer. Serial dilutions of unknown sera are tested against antigens from representative salmonellae.  a titer against the O antigen of &gt; 1:320 and against the H antigen of &gt; 1:640 is considered positive.  Results of serologic tests for salmonella infection must be interpreted cautiously because the possible presence of cross-reactive antibodies limits the use of serology.  </a:t>
            </a:r>
          </a:p>
          <a:p>
            <a:pPr algn="l"/>
            <a:r>
              <a:rPr lang="en-US" b="1" dirty="0" smtClean="0">
                <a:solidFill>
                  <a:schemeClr val="accent2"/>
                </a:solidFill>
              </a:rPr>
              <a:t>The problem probably </a:t>
            </a:r>
            <a:r>
              <a:rPr lang="en-US" dirty="0" smtClean="0"/>
              <a:t>is aggravated by the widespread use of animal feeds containing antimicrobial drugs that favor the proliferation of drug-resistant salmonellae and their potential transmission to humans</a:t>
            </a:r>
            <a:endParaRPr lang="ar-IQ"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i="1" dirty="0" smtClean="0">
                <a:solidFill>
                  <a:srgbClr val="FF0000"/>
                </a:solidFill>
              </a:rPr>
              <a:t/>
            </a:r>
            <a:br>
              <a:rPr lang="en-US" i="1" dirty="0" smtClean="0">
                <a:solidFill>
                  <a:srgbClr val="FF0000"/>
                </a:solidFill>
              </a:rPr>
            </a:br>
            <a:r>
              <a:rPr lang="en-US" i="1" dirty="0" smtClean="0">
                <a:solidFill>
                  <a:srgbClr val="FF0000"/>
                </a:solidFill>
              </a:rPr>
              <a:t>THE SALMONELLA GROUP</a:t>
            </a:r>
            <a:br>
              <a:rPr lang="en-US" i="1" dirty="0" smtClean="0">
                <a:solidFill>
                  <a:srgbClr val="FF0000"/>
                </a:solidFill>
              </a:rPr>
            </a:br>
            <a:endParaRPr lang="ar-IQ"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dirty="0" smtClean="0">
                <a:solidFill>
                  <a:srgbClr val="FF0000"/>
                </a:solidFill>
              </a:rPr>
              <a:t>3. Enrichment Cultures—The </a:t>
            </a:r>
            <a:r>
              <a:rPr lang="en-US" dirty="0" smtClean="0"/>
              <a:t>specimen (usually stool) also is put into </a:t>
            </a:r>
            <a:r>
              <a:rPr lang="en-US" dirty="0" err="1" smtClean="0"/>
              <a:t>selenite</a:t>
            </a:r>
            <a:r>
              <a:rPr lang="en-US" dirty="0" smtClean="0"/>
              <a:t> F or </a:t>
            </a:r>
            <a:r>
              <a:rPr lang="en-US" dirty="0" err="1" smtClean="0"/>
              <a:t>tetrathionate</a:t>
            </a:r>
            <a:r>
              <a:rPr lang="en-US" dirty="0" smtClean="0"/>
              <a:t> broth, both of which inhibit replication of normal intestinal bacteria and permit multiplication of salmonellae. After incubation for 1–2 days, this is plated on differential and selective media.</a:t>
            </a:r>
          </a:p>
          <a:p>
            <a:pPr algn="l">
              <a:buNone/>
            </a:pPr>
            <a:r>
              <a:rPr lang="en-US" b="1" dirty="0" smtClean="0">
                <a:solidFill>
                  <a:srgbClr val="FF0000"/>
                </a:solidFill>
              </a:rPr>
              <a:t>4. Final Identification</a:t>
            </a:r>
            <a:r>
              <a:rPr lang="en-US" dirty="0" smtClean="0">
                <a:solidFill>
                  <a:srgbClr val="FF0000"/>
                </a:solidFill>
              </a:rPr>
              <a:t>—Suspect </a:t>
            </a:r>
            <a:r>
              <a:rPr lang="en-US" dirty="0" smtClean="0"/>
              <a:t>colonies from solid media are identified by biochemical reaction patterns , and slide agglutination tests with specific sera. </a:t>
            </a:r>
          </a:p>
          <a:p>
            <a:pPr algn="l">
              <a:buNone/>
            </a:pPr>
            <a:r>
              <a:rPr lang="en-US" dirty="0" smtClean="0">
                <a:solidFill>
                  <a:srgbClr val="FF0000"/>
                </a:solidFill>
              </a:rPr>
              <a:t>A. CARRIERS</a:t>
            </a:r>
          </a:p>
          <a:p>
            <a:pPr algn="l">
              <a:buNone/>
            </a:pPr>
            <a:r>
              <a:rPr lang="en-US" b="1" dirty="0" smtClean="0"/>
              <a:t> After </a:t>
            </a:r>
            <a:r>
              <a:rPr lang="en-US" dirty="0" smtClean="0"/>
              <a:t>manifest or subclinical infection, some individuals continue to harbor salmonellae in their tissues for variable lengths of time (convalescent carriers or healthy permanent carriers). Three percent of survivors of typhoid become permanent carriers, harboring the organisms in the gallbladder, </a:t>
            </a:r>
            <a:r>
              <a:rPr lang="en-US" dirty="0" err="1" smtClean="0"/>
              <a:t>biliary</a:t>
            </a:r>
            <a:r>
              <a:rPr lang="en-US" dirty="0" smtClean="0"/>
              <a:t> tract, or, rarely, the intestine or urinary tract.</a:t>
            </a:r>
          </a:p>
          <a:p>
            <a:endParaRPr lang="ar-IQ"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i="1" dirty="0" smtClean="0">
                <a:solidFill>
                  <a:srgbClr val="FF0000"/>
                </a:solidFill>
              </a:rPr>
              <a:t>THE SALMONELLA GROUP</a:t>
            </a:r>
            <a:br>
              <a:rPr lang="en-US" i="1" dirty="0" smtClean="0">
                <a:solidFill>
                  <a:srgbClr val="FF0000"/>
                </a:solidFill>
              </a:rPr>
            </a:br>
            <a:endParaRPr lang="ar-IQ" dirty="0"/>
          </a:p>
        </p:txBody>
      </p:sp>
      <p:sp>
        <p:nvSpPr>
          <p:cNvPr id="3" name="عنصر نائب للمحتوى 2"/>
          <p:cNvSpPr>
            <a:spLocks noGrp="1"/>
          </p:cNvSpPr>
          <p:nvPr>
            <p:ph idx="1"/>
          </p:nvPr>
        </p:nvSpPr>
        <p:spPr/>
        <p:txBody>
          <a:bodyPr>
            <a:normAutofit fontScale="55000" lnSpcReduction="20000"/>
          </a:bodyPr>
          <a:lstStyle/>
          <a:p>
            <a:pPr algn="l">
              <a:buNone/>
            </a:pPr>
            <a:r>
              <a:rPr lang="en-US" b="1" dirty="0" smtClean="0">
                <a:solidFill>
                  <a:srgbClr val="FF0000"/>
                </a:solidFill>
              </a:rPr>
              <a:t>B. SOURCES OF INFECTION </a:t>
            </a:r>
            <a:r>
              <a:rPr lang="en-US" b="1" dirty="0" smtClean="0"/>
              <a:t>T</a:t>
            </a:r>
            <a:r>
              <a:rPr lang="en-US" dirty="0" smtClean="0"/>
              <a:t>he sources of infection are food and drink that have been contaminated with salmonellae. The following sources are important:</a:t>
            </a:r>
          </a:p>
          <a:p>
            <a:pPr algn="l">
              <a:buNone/>
            </a:pPr>
            <a:r>
              <a:rPr lang="en-US" b="1" dirty="0" smtClean="0"/>
              <a:t> </a:t>
            </a:r>
            <a:r>
              <a:rPr lang="en-US" b="1" dirty="0" smtClean="0">
                <a:solidFill>
                  <a:schemeClr val="tx2"/>
                </a:solidFill>
              </a:rPr>
              <a:t>1. Water</a:t>
            </a:r>
            <a:r>
              <a:rPr lang="en-US" dirty="0" smtClean="0">
                <a:solidFill>
                  <a:schemeClr val="tx2"/>
                </a:solidFill>
              </a:rPr>
              <a:t>—Contamination </a:t>
            </a:r>
            <a:r>
              <a:rPr lang="en-US" dirty="0" smtClean="0"/>
              <a:t>with feces often results in explosive epidemic</a:t>
            </a:r>
          </a:p>
          <a:p>
            <a:pPr algn="l">
              <a:buNone/>
            </a:pPr>
            <a:r>
              <a:rPr lang="en-US" b="1" dirty="0" smtClean="0">
                <a:solidFill>
                  <a:schemeClr val="tx2"/>
                </a:solidFill>
              </a:rPr>
              <a:t>2. Milk and Other Dairy Products </a:t>
            </a:r>
            <a:r>
              <a:rPr lang="en-US" dirty="0" smtClean="0"/>
              <a:t>(Ice Cream, Cheese, Custard)—Contamination with feces and inadequate pasteurization or improper handling. Some outbreaks are traceable to the source of supply.</a:t>
            </a:r>
          </a:p>
          <a:p>
            <a:pPr algn="l">
              <a:buNone/>
            </a:pPr>
            <a:r>
              <a:rPr lang="en-US" b="1" dirty="0" smtClean="0">
                <a:solidFill>
                  <a:schemeClr val="tx2"/>
                </a:solidFill>
              </a:rPr>
              <a:t>3. Shellfish</a:t>
            </a:r>
            <a:r>
              <a:rPr lang="en-US" dirty="0" smtClean="0">
                <a:solidFill>
                  <a:schemeClr val="tx2"/>
                </a:solidFill>
              </a:rPr>
              <a:t>—From </a:t>
            </a:r>
            <a:r>
              <a:rPr lang="en-US" dirty="0" smtClean="0"/>
              <a:t>contaminated water.</a:t>
            </a:r>
          </a:p>
          <a:p>
            <a:pPr algn="l">
              <a:buNone/>
            </a:pPr>
            <a:r>
              <a:rPr lang="en-US" b="1" dirty="0" smtClean="0">
                <a:solidFill>
                  <a:schemeClr val="tx2"/>
                </a:solidFill>
              </a:rPr>
              <a:t>4. Dried or Frozen Eggs</a:t>
            </a:r>
            <a:r>
              <a:rPr lang="en-US" dirty="0" smtClean="0">
                <a:solidFill>
                  <a:schemeClr val="tx2"/>
                </a:solidFill>
              </a:rPr>
              <a:t>—From </a:t>
            </a:r>
            <a:r>
              <a:rPr lang="en-US" dirty="0" smtClean="0"/>
              <a:t>infected fowl or contaminated during processing.</a:t>
            </a:r>
          </a:p>
          <a:p>
            <a:pPr algn="l">
              <a:buNone/>
            </a:pPr>
            <a:r>
              <a:rPr lang="en-US" b="1" dirty="0" smtClean="0">
                <a:solidFill>
                  <a:schemeClr val="tx2"/>
                </a:solidFill>
              </a:rPr>
              <a:t>5. Meats and Meat Products</a:t>
            </a:r>
            <a:r>
              <a:rPr lang="en-US" dirty="0" smtClean="0">
                <a:solidFill>
                  <a:schemeClr val="tx2"/>
                </a:solidFill>
              </a:rPr>
              <a:t>—From </a:t>
            </a:r>
            <a:r>
              <a:rPr lang="en-US" dirty="0" smtClean="0"/>
              <a:t>infected animals (poultry) or contamination with feces by rodents or humans</a:t>
            </a:r>
            <a:r>
              <a:rPr lang="ar-IQ" dirty="0" smtClean="0"/>
              <a:t>    </a:t>
            </a:r>
            <a:endParaRPr lang="en-US" dirty="0" smtClean="0"/>
          </a:p>
          <a:p>
            <a:pPr algn="l">
              <a:buNone/>
            </a:pPr>
            <a:r>
              <a:rPr lang="en-US" dirty="0" smtClean="0"/>
              <a:t> </a:t>
            </a:r>
            <a:r>
              <a:rPr lang="en-US" b="1" dirty="0" smtClean="0">
                <a:solidFill>
                  <a:schemeClr val="tx2"/>
                </a:solidFill>
              </a:rPr>
              <a:t>6. “Recreational” Drugs—Marijuana </a:t>
            </a:r>
            <a:r>
              <a:rPr lang="en-US" dirty="0" smtClean="0"/>
              <a:t>and other drugs</a:t>
            </a:r>
          </a:p>
          <a:p>
            <a:pPr algn="l">
              <a:buNone/>
            </a:pPr>
            <a:r>
              <a:rPr lang="en-US" b="1" dirty="0" smtClean="0">
                <a:solidFill>
                  <a:schemeClr val="tx2"/>
                </a:solidFill>
              </a:rPr>
              <a:t>7. Animal Dyes—Dyes </a:t>
            </a:r>
            <a:r>
              <a:rPr lang="en-US" dirty="0" smtClean="0"/>
              <a:t>(</a:t>
            </a:r>
            <a:r>
              <a:rPr lang="en-US" dirty="0" err="1" smtClean="0"/>
              <a:t>eg</a:t>
            </a:r>
            <a:r>
              <a:rPr lang="en-US" dirty="0" smtClean="0"/>
              <a:t>, carmine) used in drugs, foods, and cosmetics.</a:t>
            </a:r>
          </a:p>
          <a:p>
            <a:pPr algn="l">
              <a:buNone/>
            </a:pPr>
            <a:r>
              <a:rPr lang="en-US" b="1" dirty="0" smtClean="0">
                <a:solidFill>
                  <a:schemeClr val="tx2"/>
                </a:solidFill>
              </a:rPr>
              <a:t>8. Household Pets—Turtles</a:t>
            </a:r>
            <a:r>
              <a:rPr lang="en-US" dirty="0" smtClean="0"/>
              <a:t>, dogs, cats, e</a:t>
            </a:r>
          </a:p>
          <a:p>
            <a:pPr algn="l">
              <a:buNone/>
            </a:pPr>
            <a:r>
              <a:rPr lang="en-US" b="1" dirty="0" smtClean="0">
                <a:solidFill>
                  <a:srgbClr val="FF0000"/>
                </a:solidFill>
              </a:rPr>
              <a:t>Prevention &amp; Control </a:t>
            </a:r>
            <a:r>
              <a:rPr lang="en-US" dirty="0" smtClean="0"/>
              <a:t>Sanitary measures must be taken to prevent contamination of food and water by rodents or other animals that excrete salmonellae. Infected poultry, meats, and eggs must be thoroughly cooked.</a:t>
            </a:r>
            <a:endParaRPr lang="ar-IQ"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0648"/>
            <a:ext cx="8229600" cy="1143000"/>
          </a:xfrm>
        </p:spPr>
        <p:txBody>
          <a:bodyPr>
            <a:normAutofit fontScale="90000"/>
          </a:bodyPr>
          <a:lstStyle/>
          <a:p>
            <a:r>
              <a:rPr lang="ar-IQ" sz="4000" dirty="0" smtClean="0">
                <a:solidFill>
                  <a:srgbClr val="FF0000"/>
                </a:solidFill>
              </a:rPr>
              <a:t/>
            </a:r>
            <a:br>
              <a:rPr lang="ar-IQ" sz="4000" dirty="0" smtClean="0">
                <a:solidFill>
                  <a:srgbClr val="FF0000"/>
                </a:solidFill>
              </a:rPr>
            </a:br>
            <a:r>
              <a:rPr lang="en-US" sz="4000" dirty="0" smtClean="0">
                <a:solidFill>
                  <a:srgbClr val="FF0000"/>
                </a:solidFill>
              </a:rPr>
              <a:t>THE PSEUDOMONAD GROUP</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77500" lnSpcReduction="20000"/>
          </a:bodyPr>
          <a:lstStyle/>
          <a:p>
            <a:pPr algn="l">
              <a:buNone/>
            </a:pPr>
            <a:r>
              <a:rPr lang="en-US" dirty="0" smtClean="0">
                <a:solidFill>
                  <a:srgbClr val="FF0000"/>
                </a:solidFill>
              </a:rPr>
              <a:t>The </a:t>
            </a:r>
            <a:r>
              <a:rPr lang="en-US" dirty="0" err="1" smtClean="0">
                <a:solidFill>
                  <a:srgbClr val="FF0000"/>
                </a:solidFill>
              </a:rPr>
              <a:t>pseudomonads</a:t>
            </a:r>
            <a:r>
              <a:rPr lang="en-US" dirty="0" smtClean="0">
                <a:solidFill>
                  <a:srgbClr val="FF0000"/>
                </a:solidFill>
              </a:rPr>
              <a:t> </a:t>
            </a:r>
            <a:r>
              <a:rPr lang="en-US" dirty="0" smtClean="0"/>
              <a:t>are gram-negative, motile, aerobic rods some of which produce water-soluble pigments. </a:t>
            </a:r>
            <a:r>
              <a:rPr lang="en-US" dirty="0" err="1" smtClean="0"/>
              <a:t>Pseudomonads</a:t>
            </a:r>
            <a:r>
              <a:rPr lang="en-US" dirty="0" smtClean="0"/>
              <a:t> occur widely in soil, water, plants, and animals</a:t>
            </a:r>
            <a:r>
              <a:rPr lang="en-US" i="1" dirty="0" smtClean="0"/>
              <a:t>. Pseudomonas </a:t>
            </a:r>
            <a:r>
              <a:rPr lang="en-US" i="1" dirty="0" err="1" smtClean="0"/>
              <a:t>aeruginosa</a:t>
            </a:r>
            <a:r>
              <a:rPr lang="en-US" dirty="0" smtClean="0"/>
              <a:t> is frequently present in small numbers in the normal intestinal flora and on the skin of humans and is the major pathogen of the group. Other </a:t>
            </a:r>
            <a:r>
              <a:rPr lang="en-US" dirty="0" err="1" smtClean="0"/>
              <a:t>pseudomonads</a:t>
            </a:r>
            <a:r>
              <a:rPr lang="en-US" dirty="0" smtClean="0"/>
              <a:t> infrequently cause disease. The classification of </a:t>
            </a:r>
            <a:r>
              <a:rPr lang="en-US" dirty="0" err="1" smtClean="0"/>
              <a:t>pseudomonads</a:t>
            </a:r>
            <a:r>
              <a:rPr lang="en-US" dirty="0" smtClean="0"/>
              <a:t> is based on </a:t>
            </a:r>
            <a:r>
              <a:rPr lang="en-US" dirty="0" err="1" smtClean="0"/>
              <a:t>rRNA</a:t>
            </a:r>
            <a:r>
              <a:rPr lang="en-US" dirty="0" smtClean="0"/>
              <a:t>/DNA homology and common culture characteristics.  </a:t>
            </a:r>
          </a:p>
          <a:p>
            <a:pPr algn="l">
              <a:buNone/>
            </a:pPr>
            <a:r>
              <a:rPr lang="en-US" i="1" dirty="0" smtClean="0">
                <a:solidFill>
                  <a:schemeClr val="accent2"/>
                </a:solidFill>
              </a:rPr>
              <a:t>Pseudomonas </a:t>
            </a:r>
            <a:r>
              <a:rPr lang="en-US" i="1" dirty="0" err="1" smtClean="0">
                <a:solidFill>
                  <a:schemeClr val="accent2"/>
                </a:solidFill>
              </a:rPr>
              <a:t>aeruginosa</a:t>
            </a:r>
            <a:r>
              <a:rPr lang="en-US" dirty="0" smtClean="0">
                <a:solidFill>
                  <a:schemeClr val="accent2"/>
                </a:solidFill>
              </a:rPr>
              <a:t>  is widely distributed in nature and is commonly present in moist environments in hospitals</a:t>
            </a:r>
            <a:r>
              <a:rPr lang="en-US" dirty="0" smtClean="0"/>
              <a:t>. It can colonize normal humans, in whom it is a saprophyte. It causes disease in humans with </a:t>
            </a:r>
            <a:r>
              <a:rPr lang="en-US" b="1" dirty="0" smtClean="0">
                <a:solidFill>
                  <a:schemeClr val="tx2"/>
                </a:solidFill>
              </a:rPr>
              <a:t>abnormal host defenses</a:t>
            </a:r>
            <a:r>
              <a:rPr lang="en-US" dirty="0" smtClean="0"/>
              <a:t>.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t>P </a:t>
            </a:r>
            <a:r>
              <a:rPr lang="en-US" i="1" dirty="0" err="1" smtClean="0"/>
              <a:t>aeruginosa</a:t>
            </a:r>
            <a:endParaRPr lang="ar-IQ" dirty="0">
              <a:solidFill>
                <a:srgbClr val="FF0000"/>
              </a:solidFill>
            </a:endParaRPr>
          </a:p>
        </p:txBody>
      </p:sp>
      <p:sp>
        <p:nvSpPr>
          <p:cNvPr id="3" name="عنصر نائب للمحتوى 2"/>
          <p:cNvSpPr>
            <a:spLocks noGrp="1"/>
          </p:cNvSpPr>
          <p:nvPr>
            <p:ph idx="1"/>
          </p:nvPr>
        </p:nvSpPr>
        <p:spPr/>
        <p:txBody>
          <a:bodyPr>
            <a:normAutofit fontScale="70000" lnSpcReduction="20000"/>
          </a:bodyPr>
          <a:lstStyle/>
          <a:p>
            <a:endParaRPr lang="en-US" dirty="0" smtClean="0"/>
          </a:p>
          <a:p>
            <a:pPr lvl="1" algn="l"/>
            <a:r>
              <a:rPr lang="en-US" b="1" dirty="0" smtClean="0">
                <a:solidFill>
                  <a:srgbClr val="FF0000"/>
                </a:solidFill>
              </a:rPr>
              <a:t>Antigenic Structure &amp; Toxins</a:t>
            </a:r>
          </a:p>
          <a:p>
            <a:pPr algn="l"/>
            <a:r>
              <a:rPr lang="en-US" b="1" dirty="0" smtClean="0">
                <a:solidFill>
                  <a:srgbClr val="FF0000"/>
                </a:solidFill>
              </a:rPr>
              <a:t>     </a:t>
            </a:r>
            <a:r>
              <a:rPr lang="en-US" b="1" dirty="0" err="1" smtClean="0">
                <a:solidFill>
                  <a:srgbClr val="FF0000"/>
                </a:solidFill>
              </a:rPr>
              <a:t>Pili</a:t>
            </a:r>
            <a:r>
              <a:rPr lang="en-US" b="1" dirty="0" smtClean="0">
                <a:solidFill>
                  <a:srgbClr val="FF0000"/>
                </a:solidFill>
              </a:rPr>
              <a:t> (</a:t>
            </a:r>
            <a:r>
              <a:rPr lang="en-US" b="1" dirty="0" err="1" smtClean="0">
                <a:solidFill>
                  <a:srgbClr val="FF0000"/>
                </a:solidFill>
              </a:rPr>
              <a:t>fimbriae</a:t>
            </a:r>
            <a:r>
              <a:rPr lang="en-US" b="1" dirty="0" smtClean="0">
                <a:solidFill>
                  <a:srgbClr val="FF0000"/>
                </a:solidFill>
              </a:rPr>
              <a:t>) </a:t>
            </a:r>
            <a:r>
              <a:rPr lang="en-US" dirty="0" smtClean="0"/>
              <a:t>extend from the cell surface and promote attachment to host epithelial cells. </a:t>
            </a:r>
            <a:r>
              <a:rPr lang="en-US" b="1" dirty="0" smtClean="0">
                <a:solidFill>
                  <a:srgbClr val="FF0000"/>
                </a:solidFill>
              </a:rPr>
              <a:t>The </a:t>
            </a:r>
            <a:r>
              <a:rPr lang="en-US" b="1" dirty="0" err="1" smtClean="0">
                <a:solidFill>
                  <a:srgbClr val="FF0000"/>
                </a:solidFill>
              </a:rPr>
              <a:t>exopolysaccharide</a:t>
            </a:r>
            <a:r>
              <a:rPr lang="en-US" dirty="0" smtClean="0">
                <a:solidFill>
                  <a:srgbClr val="FF0000"/>
                </a:solidFill>
              </a:rPr>
              <a:t>  is responsible for the </a:t>
            </a:r>
            <a:r>
              <a:rPr lang="en-US" dirty="0" err="1" smtClean="0">
                <a:solidFill>
                  <a:srgbClr val="FF0000"/>
                </a:solidFill>
              </a:rPr>
              <a:t>mucoid</a:t>
            </a:r>
            <a:r>
              <a:rPr lang="en-US" dirty="0" smtClean="0">
                <a:solidFill>
                  <a:srgbClr val="FF0000"/>
                </a:solidFill>
              </a:rPr>
              <a:t> colonies</a:t>
            </a:r>
            <a:r>
              <a:rPr lang="en-US" dirty="0" smtClean="0"/>
              <a:t> seen in cultures from patients with cystic fibrosis. </a:t>
            </a:r>
            <a:r>
              <a:rPr lang="en-US" dirty="0" smtClean="0">
                <a:solidFill>
                  <a:srgbClr val="FF0000"/>
                </a:solidFill>
              </a:rPr>
              <a:t>The </a:t>
            </a:r>
            <a:r>
              <a:rPr lang="en-US" b="1" dirty="0" err="1" smtClean="0">
                <a:solidFill>
                  <a:srgbClr val="FF0000"/>
                </a:solidFill>
              </a:rPr>
              <a:t>lipopolysaccharide</a:t>
            </a:r>
            <a:r>
              <a:rPr lang="en-US" b="1" dirty="0" smtClean="0">
                <a:solidFill>
                  <a:srgbClr val="FF0000"/>
                </a:solidFill>
              </a:rPr>
              <a:t>,</a:t>
            </a:r>
            <a:r>
              <a:rPr lang="en-US" dirty="0" smtClean="0">
                <a:solidFill>
                  <a:srgbClr val="FF0000"/>
                </a:solidFill>
              </a:rPr>
              <a:t> </a:t>
            </a:r>
            <a:r>
              <a:rPr lang="en-US" dirty="0" smtClean="0"/>
              <a:t>which exists in multiple </a:t>
            </a:r>
            <a:r>
              <a:rPr lang="en-US" dirty="0" err="1" smtClean="0"/>
              <a:t>immunotypes</a:t>
            </a:r>
            <a:r>
              <a:rPr lang="en-US" dirty="0" smtClean="0"/>
              <a:t>, is responsible for many of the </a:t>
            </a:r>
            <a:r>
              <a:rPr lang="en-US" dirty="0" err="1" smtClean="0"/>
              <a:t>endotoxic</a:t>
            </a:r>
            <a:r>
              <a:rPr lang="en-US" dirty="0" smtClean="0"/>
              <a:t> properties of the organism. </a:t>
            </a:r>
            <a:r>
              <a:rPr lang="en-US" i="1" dirty="0" smtClean="0"/>
              <a:t>P </a:t>
            </a:r>
            <a:r>
              <a:rPr lang="en-US" i="1" dirty="0" err="1" smtClean="0"/>
              <a:t>aeruginosa</a:t>
            </a:r>
            <a:r>
              <a:rPr lang="en-US" dirty="0" smtClean="0"/>
              <a:t> can be typed by </a:t>
            </a:r>
            <a:r>
              <a:rPr lang="en-US" dirty="0" err="1" smtClean="0"/>
              <a:t>lipopolysaccharide</a:t>
            </a:r>
            <a:r>
              <a:rPr lang="en-US" dirty="0" smtClean="0"/>
              <a:t> </a:t>
            </a:r>
            <a:r>
              <a:rPr lang="en-US" dirty="0" err="1" smtClean="0"/>
              <a:t>immunotype</a:t>
            </a:r>
            <a:r>
              <a:rPr lang="en-US" dirty="0" smtClean="0"/>
              <a:t> and by </a:t>
            </a:r>
            <a:r>
              <a:rPr lang="en-US" dirty="0" err="1" smtClean="0"/>
              <a:t>pyocin</a:t>
            </a:r>
            <a:r>
              <a:rPr lang="en-US" dirty="0" smtClean="0"/>
              <a:t> (</a:t>
            </a:r>
            <a:r>
              <a:rPr lang="en-US" dirty="0" err="1" smtClean="0"/>
              <a:t>bacteriocin</a:t>
            </a:r>
            <a:r>
              <a:rPr lang="en-US" dirty="0" smtClean="0"/>
              <a:t>) susceptibility</a:t>
            </a:r>
            <a:r>
              <a:rPr lang="en-US" dirty="0" smtClean="0">
                <a:solidFill>
                  <a:srgbClr val="FF0000"/>
                </a:solidFill>
              </a:rPr>
              <a:t>. Most </a:t>
            </a:r>
            <a:r>
              <a:rPr lang="en-US" i="1" dirty="0" smtClean="0">
                <a:solidFill>
                  <a:srgbClr val="FF0000"/>
                </a:solidFill>
              </a:rPr>
              <a:t>P </a:t>
            </a:r>
            <a:r>
              <a:rPr lang="en-US" i="1" dirty="0" err="1" smtClean="0">
                <a:solidFill>
                  <a:srgbClr val="FF0000"/>
                </a:solidFill>
              </a:rPr>
              <a:t>aeruginosa</a:t>
            </a:r>
            <a:r>
              <a:rPr lang="en-US" dirty="0" smtClean="0">
                <a:solidFill>
                  <a:srgbClr val="FF0000"/>
                </a:solidFill>
              </a:rPr>
              <a:t> isolates from clinical infections </a:t>
            </a:r>
            <a:r>
              <a:rPr lang="en-US" b="1" dirty="0" smtClean="0">
                <a:solidFill>
                  <a:srgbClr val="FF0000"/>
                </a:solidFill>
              </a:rPr>
              <a:t>produce extracellular enzymes, including </a:t>
            </a:r>
            <a:r>
              <a:rPr lang="en-US" b="1" dirty="0" err="1" smtClean="0">
                <a:solidFill>
                  <a:srgbClr val="FF0000"/>
                </a:solidFill>
              </a:rPr>
              <a:t>elastases</a:t>
            </a:r>
            <a:r>
              <a:rPr lang="en-US" b="1" dirty="0" smtClean="0">
                <a:solidFill>
                  <a:srgbClr val="FF0000"/>
                </a:solidFill>
              </a:rPr>
              <a:t>, proteases, and two </a:t>
            </a:r>
            <a:r>
              <a:rPr lang="en-US" b="1" dirty="0" err="1" smtClean="0">
                <a:solidFill>
                  <a:srgbClr val="FF0000"/>
                </a:solidFill>
              </a:rPr>
              <a:t>hemolysins</a:t>
            </a:r>
            <a:r>
              <a:rPr lang="en-US" b="1" dirty="0" smtClean="0">
                <a:solidFill>
                  <a:srgbClr val="FF0000"/>
                </a:solidFill>
              </a:rPr>
              <a:t>: a heat-labile </a:t>
            </a:r>
            <a:r>
              <a:rPr lang="en-US" b="1" dirty="0" err="1" smtClean="0">
                <a:solidFill>
                  <a:srgbClr val="FF0000"/>
                </a:solidFill>
              </a:rPr>
              <a:t>phospholipase</a:t>
            </a:r>
            <a:r>
              <a:rPr lang="en-US" b="1" dirty="0" smtClean="0">
                <a:solidFill>
                  <a:srgbClr val="FF0000"/>
                </a:solidFill>
              </a:rPr>
              <a:t> C and a </a:t>
            </a:r>
            <a:r>
              <a:rPr lang="en-US" b="1" dirty="0" err="1" smtClean="0">
                <a:solidFill>
                  <a:srgbClr val="FF0000"/>
                </a:solidFill>
              </a:rPr>
              <a:t>heatstable</a:t>
            </a:r>
            <a:r>
              <a:rPr lang="en-US" b="1" dirty="0" smtClean="0">
                <a:solidFill>
                  <a:srgbClr val="FF0000"/>
                </a:solidFill>
              </a:rPr>
              <a:t> </a:t>
            </a:r>
            <a:r>
              <a:rPr lang="en-US" b="1" dirty="0" err="1" smtClean="0">
                <a:solidFill>
                  <a:srgbClr val="FF0000"/>
                </a:solidFill>
              </a:rPr>
              <a:t>glycolipid</a:t>
            </a:r>
            <a:r>
              <a:rPr lang="en-US" b="1" dirty="0" smtClean="0">
                <a:solidFill>
                  <a:srgbClr val="FF0000"/>
                </a:solidFill>
              </a:rPr>
              <a:t>. </a:t>
            </a:r>
            <a:r>
              <a:rPr lang="en-US" dirty="0" smtClean="0">
                <a:solidFill>
                  <a:srgbClr val="FF0000"/>
                </a:solidFill>
              </a:rPr>
              <a:t>Many strains of </a:t>
            </a:r>
            <a:r>
              <a:rPr lang="en-US" i="1" dirty="0" smtClean="0">
                <a:solidFill>
                  <a:srgbClr val="FF0000"/>
                </a:solidFill>
              </a:rPr>
              <a:t>P </a:t>
            </a:r>
            <a:r>
              <a:rPr lang="en-US" i="1" dirty="0" err="1" smtClean="0">
                <a:solidFill>
                  <a:srgbClr val="FF0000"/>
                </a:solidFill>
              </a:rPr>
              <a:t>aeruginosa</a:t>
            </a:r>
            <a:r>
              <a:rPr lang="en-US" dirty="0" smtClean="0">
                <a:solidFill>
                  <a:srgbClr val="FF0000"/>
                </a:solidFill>
              </a:rPr>
              <a:t> </a:t>
            </a:r>
            <a:r>
              <a:rPr lang="en-US" b="1" dirty="0" smtClean="0">
                <a:solidFill>
                  <a:srgbClr val="FF0000"/>
                </a:solidFill>
              </a:rPr>
              <a:t>produce </a:t>
            </a:r>
            <a:r>
              <a:rPr lang="en-US" b="1" dirty="0" err="1" smtClean="0">
                <a:solidFill>
                  <a:srgbClr val="FF0000"/>
                </a:solidFill>
              </a:rPr>
              <a:t>exotoxin</a:t>
            </a:r>
            <a:r>
              <a:rPr lang="en-US" dirty="0" smtClean="0">
                <a:solidFill>
                  <a:srgbClr val="FF0000"/>
                </a:solidFill>
              </a:rPr>
              <a:t> </a:t>
            </a:r>
            <a:r>
              <a:rPr lang="en-US" dirty="0" smtClean="0"/>
              <a:t>A, which causes tissue necrosis and is lethal for animals when injected in purified form</a:t>
            </a:r>
            <a:endParaRPr lang="ar-IQ"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P </a:t>
            </a:r>
            <a:r>
              <a:rPr lang="en-US" i="1" dirty="0" err="1" smtClean="0">
                <a:solidFill>
                  <a:srgbClr val="FF0000"/>
                </a:solidFill>
              </a:rPr>
              <a:t>aeruginosa</a:t>
            </a:r>
            <a:endParaRPr lang="ar-IQ" dirty="0">
              <a:solidFill>
                <a:srgbClr val="FF0000"/>
              </a:solidFill>
            </a:endParaRPr>
          </a:p>
        </p:txBody>
      </p:sp>
      <p:sp>
        <p:nvSpPr>
          <p:cNvPr id="3" name="عنصر نائب للمحتوى 2"/>
          <p:cNvSpPr>
            <a:spLocks noGrp="1"/>
          </p:cNvSpPr>
          <p:nvPr>
            <p:ph idx="1"/>
          </p:nvPr>
        </p:nvSpPr>
        <p:spPr/>
        <p:txBody>
          <a:bodyPr>
            <a:normAutofit fontScale="77500" lnSpcReduction="20000"/>
          </a:bodyPr>
          <a:lstStyle/>
          <a:p>
            <a:pPr algn="l">
              <a:buNone/>
            </a:pPr>
            <a:r>
              <a:rPr lang="en-US" dirty="0" smtClean="0">
                <a:solidFill>
                  <a:srgbClr val="FF0000"/>
                </a:solidFill>
              </a:rPr>
              <a:t>Pathogenesis</a:t>
            </a:r>
          </a:p>
          <a:p>
            <a:pPr algn="l">
              <a:buNone/>
            </a:pPr>
            <a:r>
              <a:rPr lang="en-US" i="1" dirty="0" smtClean="0"/>
              <a:t> </a:t>
            </a:r>
            <a:r>
              <a:rPr lang="en-US" i="1" dirty="0" smtClean="0">
                <a:solidFill>
                  <a:srgbClr val="FF0000"/>
                </a:solidFill>
              </a:rPr>
              <a:t>P </a:t>
            </a:r>
            <a:r>
              <a:rPr lang="en-US" i="1" dirty="0" err="1" smtClean="0">
                <a:solidFill>
                  <a:srgbClr val="FF0000"/>
                </a:solidFill>
              </a:rPr>
              <a:t>aeruginosa</a:t>
            </a:r>
            <a:r>
              <a:rPr lang="en-US" i="1" dirty="0" smtClean="0">
                <a:solidFill>
                  <a:srgbClr val="FF0000"/>
                </a:solidFill>
              </a:rPr>
              <a:t> </a:t>
            </a:r>
            <a:r>
              <a:rPr lang="en-US" dirty="0" smtClean="0"/>
              <a:t>is pathogenic only when introduced into areas devoid of normal defenses, </a:t>
            </a:r>
            <a:r>
              <a:rPr lang="en-US" dirty="0" err="1" smtClean="0"/>
              <a:t>eg</a:t>
            </a:r>
            <a:r>
              <a:rPr lang="en-US" dirty="0" smtClean="0"/>
              <a:t>, when mucous membranes and skin are disrupted by direct tissue damage;  The bacterium attaches to and colonizes the mucous membranes or skin, invades locally, and produces systemic disease. These processes are promoted by the </a:t>
            </a:r>
            <a:r>
              <a:rPr lang="en-US" dirty="0" err="1" smtClean="0"/>
              <a:t>pili</a:t>
            </a:r>
            <a:r>
              <a:rPr lang="en-US" dirty="0" smtClean="0"/>
              <a:t>, enzymes, and toxins described above. </a:t>
            </a:r>
            <a:r>
              <a:rPr lang="en-US" dirty="0" err="1" smtClean="0"/>
              <a:t>Lipopolysaccharide</a:t>
            </a:r>
            <a:r>
              <a:rPr lang="en-US" dirty="0" smtClean="0"/>
              <a:t> plays a direct role in causing fever, shock, </a:t>
            </a:r>
            <a:r>
              <a:rPr lang="en-US" dirty="0" err="1" smtClean="0"/>
              <a:t>oliguria</a:t>
            </a:r>
            <a:r>
              <a:rPr lang="en-US" dirty="0" smtClean="0"/>
              <a:t>.</a:t>
            </a:r>
          </a:p>
          <a:p>
            <a:pPr algn="l">
              <a:buNone/>
            </a:pPr>
            <a:r>
              <a:rPr lang="en-US" dirty="0" smtClean="0"/>
              <a:t> </a:t>
            </a:r>
            <a:r>
              <a:rPr lang="en-US" i="1" dirty="0" smtClean="0">
                <a:solidFill>
                  <a:srgbClr val="FF0000"/>
                </a:solidFill>
              </a:rPr>
              <a:t>P </a:t>
            </a:r>
            <a:r>
              <a:rPr lang="en-US" i="1" dirty="0" err="1" smtClean="0">
                <a:solidFill>
                  <a:srgbClr val="FF0000"/>
                </a:solidFill>
              </a:rPr>
              <a:t>aeruginosa</a:t>
            </a:r>
            <a:r>
              <a:rPr lang="en-US" i="1" dirty="0" smtClean="0">
                <a:solidFill>
                  <a:srgbClr val="FF0000"/>
                </a:solidFill>
              </a:rPr>
              <a:t> </a:t>
            </a:r>
            <a:r>
              <a:rPr lang="en-US" dirty="0" smtClean="0"/>
              <a:t>a are resistant to many antimicrobial agents and therefore become dominant and important when more susceptible bacteria of the normal flora are suppressed</a:t>
            </a:r>
            <a:endParaRPr lang="ar-IQ"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P </a:t>
            </a:r>
            <a:r>
              <a:rPr lang="en-US" i="1" dirty="0" err="1" smtClean="0">
                <a:solidFill>
                  <a:srgbClr val="FF0000"/>
                </a:solidFill>
              </a:rPr>
              <a:t>aeruginosa</a:t>
            </a:r>
            <a:endParaRPr lang="ar-IQ" dirty="0">
              <a:solidFill>
                <a:srgbClr val="FF0000"/>
              </a:solidFill>
            </a:endParaRPr>
          </a:p>
        </p:txBody>
      </p:sp>
      <p:sp>
        <p:nvSpPr>
          <p:cNvPr id="3" name="عنصر نائب للمحتوى 2"/>
          <p:cNvSpPr>
            <a:spLocks noGrp="1"/>
          </p:cNvSpPr>
          <p:nvPr>
            <p:ph idx="1"/>
          </p:nvPr>
        </p:nvSpPr>
        <p:spPr/>
        <p:txBody>
          <a:bodyPr>
            <a:normAutofit fontScale="77500" lnSpcReduction="20000"/>
          </a:bodyPr>
          <a:lstStyle/>
          <a:p>
            <a:pPr algn="l">
              <a:buNone/>
            </a:pPr>
            <a:r>
              <a:rPr lang="en-US" dirty="0" smtClean="0">
                <a:solidFill>
                  <a:srgbClr val="FF0000"/>
                </a:solidFill>
              </a:rPr>
              <a:t> Clinical Findings</a:t>
            </a:r>
            <a:r>
              <a:rPr lang="en-US" dirty="0" smtClean="0"/>
              <a:t> </a:t>
            </a:r>
          </a:p>
          <a:p>
            <a:pPr algn="l">
              <a:buNone/>
            </a:pPr>
            <a:r>
              <a:rPr lang="en-US" i="1" dirty="0" smtClean="0"/>
              <a:t> </a:t>
            </a:r>
            <a:r>
              <a:rPr lang="en-US" i="1" dirty="0" smtClean="0">
                <a:solidFill>
                  <a:srgbClr val="FF0000"/>
                </a:solidFill>
              </a:rPr>
              <a:t>P </a:t>
            </a:r>
            <a:r>
              <a:rPr lang="en-US" i="1" dirty="0" err="1" smtClean="0">
                <a:solidFill>
                  <a:srgbClr val="FF0000"/>
                </a:solidFill>
              </a:rPr>
              <a:t>aeruginosa</a:t>
            </a:r>
            <a:r>
              <a:rPr lang="en-US" i="1" dirty="0" smtClean="0">
                <a:solidFill>
                  <a:srgbClr val="FF0000"/>
                </a:solidFill>
              </a:rPr>
              <a:t> </a:t>
            </a:r>
            <a:r>
              <a:rPr lang="en-US" dirty="0" smtClean="0"/>
              <a:t>produces </a:t>
            </a:r>
            <a:r>
              <a:rPr lang="en-US" b="1" dirty="0" smtClean="0">
                <a:solidFill>
                  <a:srgbClr val="FF0000"/>
                </a:solidFill>
              </a:rPr>
              <a:t>infection of wounds and burns</a:t>
            </a:r>
            <a:r>
              <a:rPr lang="en-US" dirty="0" smtClean="0"/>
              <a:t>, giving rise to blue-green pus; meningitis; and </a:t>
            </a:r>
            <a:r>
              <a:rPr lang="en-US" b="1" dirty="0" smtClean="0">
                <a:solidFill>
                  <a:srgbClr val="FF0000"/>
                </a:solidFill>
              </a:rPr>
              <a:t>urinary tract infection</a:t>
            </a:r>
            <a:r>
              <a:rPr lang="en-US" dirty="0" smtClean="0">
                <a:solidFill>
                  <a:srgbClr val="FF0000"/>
                </a:solidFill>
              </a:rPr>
              <a:t>,</a:t>
            </a:r>
            <a:r>
              <a:rPr lang="en-US" dirty="0" smtClean="0"/>
              <a:t> when introduced by catheters and instruments or in irrigating solutions. Involvement of the respiratory tract, especially from contaminated respirators, results in necrotizing </a:t>
            </a:r>
            <a:r>
              <a:rPr lang="en-US" b="1" dirty="0" smtClean="0">
                <a:solidFill>
                  <a:srgbClr val="FF0000"/>
                </a:solidFill>
              </a:rPr>
              <a:t>pneumonia</a:t>
            </a:r>
            <a:r>
              <a:rPr lang="en-US" dirty="0" smtClean="0">
                <a:solidFill>
                  <a:srgbClr val="FF0000"/>
                </a:solidFill>
              </a:rPr>
              <a:t>. </a:t>
            </a:r>
            <a:r>
              <a:rPr lang="en-US" dirty="0" smtClean="0"/>
              <a:t>The bacterium is often found in mild </a:t>
            </a:r>
            <a:r>
              <a:rPr lang="en-US" b="1" dirty="0" err="1" smtClean="0"/>
              <a:t>otitis</a:t>
            </a:r>
            <a:r>
              <a:rPr lang="en-US" b="1" dirty="0" smtClean="0"/>
              <a:t> </a:t>
            </a:r>
            <a:r>
              <a:rPr lang="en-US" b="1" dirty="0" err="1" smtClean="0"/>
              <a:t>externa</a:t>
            </a:r>
            <a:r>
              <a:rPr lang="en-US" dirty="0" smtClean="0"/>
              <a:t> in swimmers. It may cause invasive (malignant) </a:t>
            </a:r>
            <a:r>
              <a:rPr lang="en-US" dirty="0" err="1" smtClean="0"/>
              <a:t>otitis</a:t>
            </a:r>
            <a:r>
              <a:rPr lang="en-US" dirty="0" smtClean="0"/>
              <a:t> </a:t>
            </a:r>
            <a:r>
              <a:rPr lang="en-US" dirty="0" err="1" smtClean="0"/>
              <a:t>externa</a:t>
            </a:r>
            <a:r>
              <a:rPr lang="en-US" dirty="0" smtClean="0"/>
              <a:t> in diabetic patients. </a:t>
            </a:r>
            <a:r>
              <a:rPr lang="en-US" b="1" dirty="0" smtClean="0">
                <a:solidFill>
                  <a:srgbClr val="FF0000"/>
                </a:solidFill>
              </a:rPr>
              <a:t>Infection of the eye</a:t>
            </a:r>
            <a:r>
              <a:rPr lang="en-US" dirty="0" smtClean="0"/>
              <a:t>, which may lead to rapid destruction of the eye, occurs most commonly after injury or surgical procedures. In infants or debilitated persons</a:t>
            </a:r>
            <a:r>
              <a:rPr lang="en-US" dirty="0" smtClean="0">
                <a:solidFill>
                  <a:srgbClr val="FF0000"/>
                </a:solidFill>
              </a:rPr>
              <a:t>, </a:t>
            </a:r>
            <a:r>
              <a:rPr lang="en-US" i="1" dirty="0" smtClean="0">
                <a:solidFill>
                  <a:srgbClr val="FF0000"/>
                </a:solidFill>
              </a:rPr>
              <a:t>P </a:t>
            </a:r>
            <a:r>
              <a:rPr lang="en-US" i="1" dirty="0" err="1" smtClean="0">
                <a:solidFill>
                  <a:srgbClr val="FF0000"/>
                </a:solidFill>
              </a:rPr>
              <a:t>aeruginosa</a:t>
            </a:r>
            <a:r>
              <a:rPr lang="en-US" dirty="0" smtClean="0">
                <a:solidFill>
                  <a:srgbClr val="FF0000"/>
                </a:solidFill>
              </a:rPr>
              <a:t> </a:t>
            </a:r>
            <a:r>
              <a:rPr lang="en-US" b="1" dirty="0" smtClean="0">
                <a:solidFill>
                  <a:srgbClr val="FF0000"/>
                </a:solidFill>
              </a:rPr>
              <a:t>may invade the bloodstream and result in fatal sepsis</a:t>
            </a:r>
            <a:r>
              <a:rPr lang="en-US" b="1" dirty="0" smtClean="0"/>
              <a:t> .</a:t>
            </a:r>
            <a:endParaRPr lang="ar-IQ" dirty="0" smtClean="0"/>
          </a:p>
          <a:p>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 ENTEROTOXINS</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algn="l">
              <a:buNone/>
            </a:pPr>
            <a:r>
              <a:rPr lang="en-US" dirty="0" smtClean="0"/>
              <a:t> There are multiple (A–E, G–I, K–M) </a:t>
            </a:r>
            <a:r>
              <a:rPr lang="en-US" dirty="0" err="1" smtClean="0"/>
              <a:t>enterotoxins</a:t>
            </a:r>
            <a:r>
              <a:rPr lang="en-US" dirty="0" smtClean="0"/>
              <a:t>. Approximately 50% </a:t>
            </a:r>
            <a:r>
              <a:rPr lang="en-US" i="1" dirty="0" smtClean="0"/>
              <a:t>of S </a:t>
            </a:r>
            <a:r>
              <a:rPr lang="en-US" i="1" dirty="0" err="1" smtClean="0"/>
              <a:t>aureus</a:t>
            </a:r>
            <a:r>
              <a:rPr lang="en-US" dirty="0" smtClean="0"/>
              <a:t> strains can produce one or more of them. Like  The </a:t>
            </a:r>
            <a:r>
              <a:rPr lang="en-US" dirty="0" err="1" smtClean="0"/>
              <a:t>enterotoxins</a:t>
            </a:r>
            <a:r>
              <a:rPr lang="en-US" dirty="0" smtClean="0"/>
              <a:t> are</a:t>
            </a:r>
            <a:r>
              <a:rPr lang="en-US" b="1" dirty="0" smtClean="0"/>
              <a:t> heat-stable </a:t>
            </a:r>
            <a:r>
              <a:rPr lang="en-US" dirty="0" smtClean="0"/>
              <a:t>and </a:t>
            </a:r>
            <a:r>
              <a:rPr lang="en-US" b="1" dirty="0" smtClean="0"/>
              <a:t>resistant to the action of gut enzymes</a:t>
            </a:r>
            <a:r>
              <a:rPr lang="en-US" dirty="0" smtClean="0"/>
              <a:t>. An important cause of </a:t>
            </a:r>
            <a:r>
              <a:rPr lang="en-US" b="1" dirty="0" smtClean="0"/>
              <a:t>food poisoning</a:t>
            </a:r>
            <a:r>
              <a:rPr lang="en-US" dirty="0" smtClean="0"/>
              <a:t>, </a:t>
            </a:r>
            <a:r>
              <a:rPr lang="en-US" dirty="0" err="1" smtClean="0"/>
              <a:t>enterotoxins</a:t>
            </a:r>
            <a:r>
              <a:rPr lang="en-US" dirty="0" smtClean="0"/>
              <a:t> are produced when </a:t>
            </a:r>
            <a:r>
              <a:rPr lang="en-US" i="1" dirty="0" smtClean="0"/>
              <a:t>S </a:t>
            </a:r>
            <a:r>
              <a:rPr lang="en-US" i="1" dirty="0" err="1" smtClean="0"/>
              <a:t>aureus</a:t>
            </a:r>
            <a:r>
              <a:rPr lang="en-US" i="1" dirty="0" smtClean="0"/>
              <a:t> </a:t>
            </a:r>
            <a:r>
              <a:rPr lang="en-US" b="1" dirty="0" smtClean="0"/>
              <a:t>grows in carbohydrate and protein food</a:t>
            </a:r>
            <a:r>
              <a:rPr lang="en-US" dirty="0" smtClean="0"/>
              <a:t>s  results vomiting and diarrhea.</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P </a:t>
            </a:r>
            <a:r>
              <a:rPr lang="en-US" i="1" dirty="0" err="1" smtClean="0">
                <a:solidFill>
                  <a:srgbClr val="FF0000"/>
                </a:solidFill>
              </a:rPr>
              <a:t>aeruginosa</a:t>
            </a:r>
            <a:endParaRPr lang="ar-IQ" dirty="0">
              <a:solidFill>
                <a:srgbClr val="FF0000"/>
              </a:solidFill>
            </a:endParaRPr>
          </a:p>
        </p:txBody>
      </p:sp>
      <p:sp>
        <p:nvSpPr>
          <p:cNvPr id="3" name="عنصر نائب للمحتوى 2"/>
          <p:cNvSpPr>
            <a:spLocks noGrp="1"/>
          </p:cNvSpPr>
          <p:nvPr>
            <p:ph idx="1"/>
          </p:nvPr>
        </p:nvSpPr>
        <p:spPr/>
        <p:txBody>
          <a:bodyPr>
            <a:normAutofit fontScale="77500" lnSpcReduction="20000"/>
          </a:bodyPr>
          <a:lstStyle/>
          <a:p>
            <a:endParaRPr lang="en-US" dirty="0" smtClean="0"/>
          </a:p>
          <a:p>
            <a:pPr algn="l">
              <a:buNone/>
            </a:pPr>
            <a:r>
              <a:rPr lang="en-US" dirty="0" smtClean="0">
                <a:solidFill>
                  <a:srgbClr val="FF0000"/>
                </a:solidFill>
              </a:rPr>
              <a:t>Diagnostic Laboratory Test</a:t>
            </a:r>
          </a:p>
          <a:p>
            <a:pPr algn="l">
              <a:buNone/>
            </a:pPr>
            <a:r>
              <a:rPr lang="en-US" dirty="0" smtClean="0">
                <a:solidFill>
                  <a:srgbClr val="FF0000"/>
                </a:solidFill>
              </a:rPr>
              <a:t>A. SPECIMENS</a:t>
            </a:r>
          </a:p>
          <a:p>
            <a:pPr algn="l">
              <a:buNone/>
            </a:pPr>
            <a:r>
              <a:rPr lang="en-US" dirty="0" smtClean="0"/>
              <a:t>Specimens from skin lesions, pus, urine, blood, spinal fluid, sputum, and other material should be obtained as indicated by the type of infection.</a:t>
            </a:r>
          </a:p>
          <a:p>
            <a:pPr algn="l">
              <a:buNone/>
            </a:pPr>
            <a:r>
              <a:rPr lang="en-US" dirty="0" smtClean="0">
                <a:solidFill>
                  <a:srgbClr val="FF0000"/>
                </a:solidFill>
              </a:rPr>
              <a:t>B. SMEARS</a:t>
            </a:r>
            <a:r>
              <a:rPr lang="en-US" dirty="0" smtClean="0"/>
              <a:t>  Gram-negative rods are often seen in smears. There are no specific morphologic characteristics that differentiate </a:t>
            </a:r>
            <a:r>
              <a:rPr lang="en-US" dirty="0" err="1" smtClean="0"/>
              <a:t>pseudomonads</a:t>
            </a:r>
            <a:r>
              <a:rPr lang="en-US" dirty="0" smtClean="0"/>
              <a:t> in specimens from enteric or other gram-negative rods.</a:t>
            </a:r>
          </a:p>
          <a:p>
            <a:pPr algn="l">
              <a:buNone/>
            </a:pPr>
            <a:r>
              <a:rPr lang="en-US" dirty="0" smtClean="0">
                <a:solidFill>
                  <a:srgbClr val="FF0000"/>
                </a:solidFill>
              </a:rPr>
              <a:t>C. CULTURE</a:t>
            </a:r>
          </a:p>
          <a:p>
            <a:pPr algn="l"/>
            <a:r>
              <a:rPr lang="en-US" dirty="0" smtClean="0"/>
              <a:t>     Specimens are plated on blood agar and the differential media commonly used to grow the enteric gram-negative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417638"/>
          </a:xfrm>
        </p:spPr>
        <p:txBody>
          <a:bodyPr>
            <a:normAutofit fontScale="90000"/>
          </a:bodyPr>
          <a:lstStyle/>
          <a:p>
            <a:r>
              <a:rPr lang="en-US" dirty="0" err="1" smtClean="0">
                <a:solidFill>
                  <a:srgbClr val="FF0000"/>
                </a:solidFill>
              </a:rPr>
              <a:t>Vibrios</a:t>
            </a:r>
            <a:r>
              <a:rPr lang="en-US" dirty="0" smtClean="0"/>
              <a:t/>
            </a:r>
            <a:br>
              <a:rPr lang="en-US" dirty="0" smtClean="0"/>
            </a:br>
            <a:endParaRPr lang="ar-IQ" dirty="0"/>
          </a:p>
        </p:txBody>
      </p:sp>
      <p:sp>
        <p:nvSpPr>
          <p:cNvPr id="3" name="عنصر نائب للمحتوى 2"/>
          <p:cNvSpPr>
            <a:spLocks noGrp="1"/>
          </p:cNvSpPr>
          <p:nvPr>
            <p:ph idx="1"/>
          </p:nvPr>
        </p:nvSpPr>
        <p:spPr>
          <a:xfrm>
            <a:off x="457200" y="1556792"/>
            <a:ext cx="8229600" cy="4525963"/>
          </a:xfrm>
        </p:spPr>
        <p:txBody>
          <a:bodyPr>
            <a:normAutofit fontScale="77500" lnSpcReduction="20000"/>
          </a:bodyPr>
          <a:lstStyle/>
          <a:p>
            <a:pPr algn="l">
              <a:buNone/>
            </a:pPr>
            <a:r>
              <a:rPr lang="en-US" dirty="0" smtClean="0"/>
              <a:t>are gram-negative rods that are all widely distributed in nature. The </a:t>
            </a:r>
            <a:r>
              <a:rPr lang="en-US" dirty="0" err="1" smtClean="0"/>
              <a:t>vibrios</a:t>
            </a:r>
            <a:r>
              <a:rPr lang="en-US" dirty="0" smtClean="0"/>
              <a:t> are found in marine and surface water. </a:t>
            </a:r>
            <a:r>
              <a:rPr lang="en-US" i="1" dirty="0" err="1" smtClean="0"/>
              <a:t>Vibrio</a:t>
            </a:r>
            <a:r>
              <a:rPr lang="en-US" i="1" dirty="0" smtClean="0"/>
              <a:t> </a:t>
            </a:r>
            <a:r>
              <a:rPr lang="en-US" i="1" dirty="0" err="1" smtClean="0"/>
              <a:t>cholerae</a:t>
            </a:r>
            <a:r>
              <a:rPr lang="en-US" dirty="0" smtClean="0"/>
              <a:t> produces an </a:t>
            </a:r>
            <a:r>
              <a:rPr lang="en-US" dirty="0" err="1" smtClean="0"/>
              <a:t>enterotoxin</a:t>
            </a:r>
            <a:r>
              <a:rPr lang="en-US" dirty="0" smtClean="0"/>
              <a:t> that causes cholera, a profuse watery diarrhea that can rapidly lead to dehydration and death. </a:t>
            </a:r>
          </a:p>
          <a:p>
            <a:pPr algn="l">
              <a:buNone/>
            </a:pPr>
            <a:r>
              <a:rPr lang="en-US" dirty="0" err="1" smtClean="0"/>
              <a:t>Vibrios</a:t>
            </a:r>
            <a:r>
              <a:rPr lang="en-US" dirty="0" smtClean="0"/>
              <a:t> are among the most common bacteria in surface waters worldwide. They are curved aerobic rods and are motile, possessing a polar flagellum</a:t>
            </a:r>
            <a:r>
              <a:rPr lang="en-US" i="1" dirty="0" smtClean="0"/>
              <a:t>. </a:t>
            </a:r>
            <a:r>
              <a:rPr lang="en-US" i="1" dirty="0" smtClean="0">
                <a:solidFill>
                  <a:srgbClr val="FF0000"/>
                </a:solidFill>
              </a:rPr>
              <a:t>V </a:t>
            </a:r>
            <a:r>
              <a:rPr lang="en-US" i="1" dirty="0" err="1" smtClean="0">
                <a:solidFill>
                  <a:srgbClr val="FF0000"/>
                </a:solidFill>
              </a:rPr>
              <a:t>cholerae</a:t>
            </a:r>
            <a:r>
              <a:rPr lang="en-US" i="1" dirty="0" smtClean="0">
                <a:solidFill>
                  <a:srgbClr val="FF0000"/>
                </a:solidFill>
              </a:rPr>
              <a:t> </a:t>
            </a:r>
            <a:r>
              <a:rPr lang="en-US" dirty="0" err="1" smtClean="0">
                <a:solidFill>
                  <a:srgbClr val="FF0000"/>
                </a:solidFill>
              </a:rPr>
              <a:t>serogroups</a:t>
            </a:r>
            <a:r>
              <a:rPr lang="en-US" dirty="0" smtClean="0">
                <a:solidFill>
                  <a:srgbClr val="FF0000"/>
                </a:solidFill>
              </a:rPr>
              <a:t> O1 and O139 cause cholera in </a:t>
            </a:r>
            <a:r>
              <a:rPr lang="en-US" dirty="0" smtClean="0"/>
              <a:t>humans, </a:t>
            </a:r>
            <a:r>
              <a:rPr lang="en-US" dirty="0" smtClean="0">
                <a:solidFill>
                  <a:schemeClr val="tx2"/>
                </a:solidFill>
              </a:rPr>
              <a:t>while other </a:t>
            </a:r>
            <a:r>
              <a:rPr lang="en-US" dirty="0" err="1" smtClean="0">
                <a:solidFill>
                  <a:schemeClr val="tx2"/>
                </a:solidFill>
              </a:rPr>
              <a:t>vibrios</a:t>
            </a:r>
            <a:r>
              <a:rPr lang="en-US" dirty="0" smtClean="0">
                <a:solidFill>
                  <a:schemeClr val="tx2"/>
                </a:solidFill>
              </a:rPr>
              <a:t> may cause sepsis or enteritis. </a:t>
            </a:r>
          </a:p>
          <a:p>
            <a:pPr algn="l">
              <a:buNone/>
            </a:pPr>
            <a:r>
              <a:rPr lang="en-US" dirty="0" smtClean="0"/>
              <a:t>Upon first isolation, </a:t>
            </a:r>
            <a:r>
              <a:rPr lang="en-US" i="1" dirty="0" smtClean="0">
                <a:solidFill>
                  <a:srgbClr val="C00000"/>
                </a:solidFill>
              </a:rPr>
              <a:t>V </a:t>
            </a:r>
            <a:r>
              <a:rPr lang="en-US" i="1" dirty="0" err="1" smtClean="0">
                <a:solidFill>
                  <a:srgbClr val="C00000"/>
                </a:solidFill>
              </a:rPr>
              <a:t>cholerae</a:t>
            </a:r>
            <a:r>
              <a:rPr lang="en-US" dirty="0" smtClean="0">
                <a:solidFill>
                  <a:srgbClr val="C00000"/>
                </a:solidFill>
              </a:rPr>
              <a:t> is a comma-shaped, </a:t>
            </a:r>
            <a:r>
              <a:rPr lang="en-US" dirty="0" smtClean="0"/>
              <a:t>curved rod 2–4 µm long , </a:t>
            </a:r>
            <a:r>
              <a:rPr lang="en-US" dirty="0" smtClean="0">
                <a:solidFill>
                  <a:srgbClr val="C00000"/>
                </a:solidFill>
              </a:rPr>
              <a:t>It is actively motile by means of a polar flagellum</a:t>
            </a:r>
            <a:r>
              <a:rPr lang="en-US" dirty="0" smtClean="0"/>
              <a:t>. .</a:t>
            </a:r>
            <a:endParaRPr lang="ar-IQ"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0000"/>
                </a:solidFill>
              </a:rPr>
              <a:t>Vibrios</a:t>
            </a:r>
            <a:endParaRPr lang="ar-IQ" dirty="0">
              <a:solidFill>
                <a:srgbClr val="FF0000"/>
              </a:solidFill>
            </a:endParaRPr>
          </a:p>
        </p:txBody>
      </p:sp>
      <p:sp>
        <p:nvSpPr>
          <p:cNvPr id="3" name="عنصر نائب للمحتوى 2"/>
          <p:cNvSpPr>
            <a:spLocks noGrp="1"/>
          </p:cNvSpPr>
          <p:nvPr>
            <p:ph idx="1"/>
          </p:nvPr>
        </p:nvSpPr>
        <p:spPr/>
        <p:txBody>
          <a:bodyPr>
            <a:normAutofit fontScale="47500" lnSpcReduction="20000"/>
          </a:bodyPr>
          <a:lstStyle/>
          <a:p>
            <a:pPr algn="l"/>
            <a:endParaRPr lang="en-US" sz="5000" dirty="0" smtClean="0"/>
          </a:p>
          <a:p>
            <a:pPr algn="l">
              <a:buNone/>
            </a:pPr>
            <a:r>
              <a:rPr lang="en-US" sz="5500" b="1" dirty="0" smtClean="0">
                <a:solidFill>
                  <a:srgbClr val="FF0000"/>
                </a:solidFill>
              </a:rPr>
              <a:t>B. CULTURE</a:t>
            </a:r>
          </a:p>
          <a:p>
            <a:pPr algn="l"/>
            <a:r>
              <a:rPr lang="en-US" sz="5500" i="1" dirty="0" smtClean="0"/>
              <a:t>        V </a:t>
            </a:r>
            <a:r>
              <a:rPr lang="en-US" sz="5500" i="1" dirty="0" err="1" smtClean="0"/>
              <a:t>cholerae</a:t>
            </a:r>
            <a:r>
              <a:rPr lang="en-US" sz="5500" i="1" dirty="0" smtClean="0"/>
              <a:t> </a:t>
            </a:r>
            <a:r>
              <a:rPr lang="en-US" sz="5500" dirty="0" smtClean="0"/>
              <a:t>produces convex, smooth, round colonies that are opaque and granular in transmitted light</a:t>
            </a:r>
            <a:r>
              <a:rPr lang="en-US" sz="5500" i="1" dirty="0" smtClean="0"/>
              <a:t>. V </a:t>
            </a:r>
            <a:r>
              <a:rPr lang="en-US" sz="5500" i="1" dirty="0" err="1" smtClean="0"/>
              <a:t>cholerae</a:t>
            </a:r>
            <a:r>
              <a:rPr lang="en-US" sz="5500" dirty="0" smtClean="0"/>
              <a:t> and most other </a:t>
            </a:r>
            <a:r>
              <a:rPr lang="en-US" sz="5500" dirty="0" err="1" smtClean="0"/>
              <a:t>vibrios</a:t>
            </a:r>
            <a:r>
              <a:rPr lang="en-US" sz="5500" dirty="0" smtClean="0"/>
              <a:t> grow well at 37 °C on many kinds of media. </a:t>
            </a:r>
            <a:r>
              <a:rPr lang="en-US" sz="5500" b="1" i="1" dirty="0" smtClean="0"/>
              <a:t>V </a:t>
            </a:r>
            <a:r>
              <a:rPr lang="en-US" sz="5500" b="1" i="1" dirty="0" err="1" smtClean="0"/>
              <a:t>cholerae</a:t>
            </a:r>
            <a:r>
              <a:rPr lang="en-US" sz="5500" b="1" dirty="0" smtClean="0"/>
              <a:t> grows well on </a:t>
            </a:r>
            <a:r>
              <a:rPr lang="en-US" sz="5500" b="1" dirty="0" err="1" smtClean="0"/>
              <a:t>thiosulfate</a:t>
            </a:r>
            <a:r>
              <a:rPr lang="en-US" sz="5500" b="1" dirty="0" smtClean="0"/>
              <a:t>-citrate-bile-sucrose (TCBS) agar, on which it produces yellow colonies that are readily visible against the dark-green background of the agar. </a:t>
            </a:r>
            <a:r>
              <a:rPr lang="en-US" sz="5500" b="1" dirty="0" err="1" smtClean="0"/>
              <a:t>Vibrios</a:t>
            </a:r>
            <a:r>
              <a:rPr lang="en-US" sz="5500" b="1" dirty="0" smtClean="0"/>
              <a:t> are </a:t>
            </a:r>
            <a:r>
              <a:rPr lang="en-US" sz="5500" b="1" dirty="0" err="1" smtClean="0"/>
              <a:t>oxidase</a:t>
            </a:r>
            <a:r>
              <a:rPr lang="en-US" sz="5500" b="1" dirty="0" smtClean="0"/>
              <a:t>-positive, which differentiates them from enteric gram-negative bacteria. Characteristically, </a:t>
            </a:r>
            <a:r>
              <a:rPr lang="en-US" sz="5500" b="1" dirty="0" err="1" smtClean="0"/>
              <a:t>vibrios</a:t>
            </a:r>
            <a:r>
              <a:rPr lang="en-US" sz="5500" b="1" dirty="0" smtClean="0"/>
              <a:t> grow at a very high pH (8.5–9.5) and are rapidly killed by acid</a:t>
            </a:r>
            <a:r>
              <a:rPr lang="en-US" sz="5500" dirty="0" smtClean="0"/>
              <a:t>.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0000"/>
                </a:solidFill>
              </a:rPr>
              <a:t>Vibrios</a:t>
            </a:r>
            <a:endParaRPr lang="ar-IQ" dirty="0"/>
          </a:p>
        </p:txBody>
      </p:sp>
      <p:sp>
        <p:nvSpPr>
          <p:cNvPr id="3" name="عنصر نائب للمحتوى 2"/>
          <p:cNvSpPr>
            <a:spLocks noGrp="1"/>
          </p:cNvSpPr>
          <p:nvPr>
            <p:ph idx="1"/>
          </p:nvPr>
        </p:nvSpPr>
        <p:spPr/>
        <p:txBody>
          <a:bodyPr>
            <a:normAutofit fontScale="85000" lnSpcReduction="20000"/>
          </a:bodyPr>
          <a:lstStyle/>
          <a:p>
            <a:pPr algn="l">
              <a:buNone/>
            </a:pPr>
            <a:r>
              <a:rPr lang="en-US" b="1" dirty="0" smtClean="0">
                <a:solidFill>
                  <a:srgbClr val="FF0000"/>
                </a:solidFill>
              </a:rPr>
              <a:t>C. GROWTH CHARACTERISTICS </a:t>
            </a:r>
          </a:p>
          <a:p>
            <a:pPr algn="l">
              <a:buNone/>
            </a:pPr>
            <a:r>
              <a:rPr lang="en-US" dirty="0" smtClean="0"/>
              <a:t> </a:t>
            </a:r>
            <a:r>
              <a:rPr lang="en-US" i="1" dirty="0" smtClean="0"/>
              <a:t>V </a:t>
            </a:r>
            <a:r>
              <a:rPr lang="en-US" i="1" dirty="0" err="1" smtClean="0"/>
              <a:t>cholerae</a:t>
            </a:r>
            <a:r>
              <a:rPr lang="en-US" dirty="0" smtClean="0"/>
              <a:t> regularly ferments sucrose and mannose but not </a:t>
            </a:r>
            <a:r>
              <a:rPr lang="en-US" dirty="0" err="1" smtClean="0"/>
              <a:t>arabinose</a:t>
            </a:r>
            <a:r>
              <a:rPr lang="en-US" dirty="0" smtClean="0"/>
              <a:t>. A positive </a:t>
            </a:r>
            <a:r>
              <a:rPr lang="en-US" dirty="0" err="1" smtClean="0"/>
              <a:t>oxidase</a:t>
            </a:r>
            <a:r>
              <a:rPr lang="en-US" dirty="0" smtClean="0"/>
              <a:t> test is a key step in the preliminary identification </a:t>
            </a:r>
            <a:r>
              <a:rPr lang="en-US" i="1" dirty="0" smtClean="0"/>
              <a:t>of V </a:t>
            </a:r>
            <a:r>
              <a:rPr lang="en-US" i="1" dirty="0" err="1" smtClean="0"/>
              <a:t>cholerae</a:t>
            </a:r>
            <a:r>
              <a:rPr lang="en-US" dirty="0" smtClean="0"/>
              <a:t> and other </a:t>
            </a:r>
            <a:r>
              <a:rPr lang="en-US" dirty="0" err="1" smtClean="0"/>
              <a:t>vibrios</a:t>
            </a:r>
            <a:endParaRPr lang="en-US" dirty="0" smtClean="0"/>
          </a:p>
          <a:p>
            <a:pPr algn="l">
              <a:buNone/>
            </a:pPr>
            <a:r>
              <a:rPr lang="en-US" b="1" dirty="0" smtClean="0">
                <a:solidFill>
                  <a:srgbClr val="FF0000"/>
                </a:solidFill>
              </a:rPr>
              <a:t>1 – </a:t>
            </a:r>
            <a:r>
              <a:rPr lang="en-US" b="1" dirty="0" err="1" smtClean="0">
                <a:solidFill>
                  <a:srgbClr val="FF0000"/>
                </a:solidFill>
              </a:rPr>
              <a:t>Vibrio</a:t>
            </a:r>
            <a:r>
              <a:rPr lang="en-US" b="1" dirty="0" smtClean="0">
                <a:solidFill>
                  <a:srgbClr val="FF0000"/>
                </a:solidFill>
              </a:rPr>
              <a:t> species </a:t>
            </a:r>
            <a:r>
              <a:rPr lang="en-US" dirty="0" smtClean="0"/>
              <a:t>are susceptible to the compound O/129 (2,4-diamino-6,7-diisopropylpteridine phosphate), which differentiates them from </a:t>
            </a:r>
            <a:r>
              <a:rPr lang="en-US" dirty="0" err="1" smtClean="0"/>
              <a:t>Aeromonas</a:t>
            </a:r>
            <a:r>
              <a:rPr lang="en-US" dirty="0" smtClean="0"/>
              <a:t> species, which are resistant to O/129. t</a:t>
            </a:r>
          </a:p>
          <a:p>
            <a:pPr algn="l">
              <a:buNone/>
            </a:pPr>
            <a:r>
              <a:rPr lang="en-US" b="1" dirty="0" smtClean="0">
                <a:solidFill>
                  <a:srgbClr val="FF0000"/>
                </a:solidFill>
              </a:rPr>
              <a:t>2 . Another </a:t>
            </a:r>
            <a:r>
              <a:rPr lang="en-US" dirty="0" smtClean="0"/>
              <a:t>difference between </a:t>
            </a:r>
            <a:r>
              <a:rPr lang="en-US" dirty="0" err="1" smtClean="0"/>
              <a:t>vibrios</a:t>
            </a:r>
            <a:r>
              <a:rPr lang="en-US" dirty="0" smtClean="0"/>
              <a:t> and </a:t>
            </a:r>
            <a:r>
              <a:rPr lang="en-US" dirty="0" err="1" smtClean="0"/>
              <a:t>aeromonas</a:t>
            </a:r>
            <a:r>
              <a:rPr lang="en-US" dirty="0" smtClean="0"/>
              <a:t> is that </a:t>
            </a:r>
            <a:r>
              <a:rPr lang="en-US" dirty="0" err="1" smtClean="0"/>
              <a:t>vibrios</a:t>
            </a:r>
            <a:r>
              <a:rPr lang="en-US" dirty="0" smtClean="0"/>
              <a:t> grow on media containing 6% </a:t>
            </a:r>
            <a:r>
              <a:rPr lang="en-US" dirty="0" err="1" smtClean="0"/>
              <a:t>NaCl</a:t>
            </a:r>
            <a:r>
              <a:rPr lang="en-US" dirty="0" smtClean="0"/>
              <a:t>, whereas </a:t>
            </a:r>
            <a:r>
              <a:rPr lang="en-US" dirty="0" err="1" smtClean="0"/>
              <a:t>aeromonas</a:t>
            </a:r>
            <a:r>
              <a:rPr lang="en-US" dirty="0" smtClean="0"/>
              <a:t> does not</a:t>
            </a:r>
            <a:endParaRPr lang="ar-IQ" dirty="0" smtClean="0"/>
          </a:p>
          <a:p>
            <a:endParaRPr lang="ar-IQ"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0000"/>
                </a:solidFill>
              </a:rPr>
              <a:t>Vibrios</a:t>
            </a:r>
            <a:endParaRPr lang="ar-IQ" dirty="0">
              <a:solidFill>
                <a:srgbClr val="FF0000"/>
              </a:solidFill>
            </a:endParaRPr>
          </a:p>
        </p:txBody>
      </p:sp>
      <p:sp>
        <p:nvSpPr>
          <p:cNvPr id="3" name="عنصر نائب للمحتوى 2"/>
          <p:cNvSpPr>
            <a:spLocks noGrp="1"/>
          </p:cNvSpPr>
          <p:nvPr>
            <p:ph idx="1"/>
          </p:nvPr>
        </p:nvSpPr>
        <p:spPr/>
        <p:txBody>
          <a:bodyPr>
            <a:normAutofit fontScale="70000" lnSpcReduction="20000"/>
          </a:bodyPr>
          <a:lstStyle/>
          <a:p>
            <a:pPr algn="l">
              <a:buNone/>
            </a:pPr>
            <a:r>
              <a:rPr lang="en-US" sz="3400" b="1" dirty="0" smtClean="0">
                <a:solidFill>
                  <a:srgbClr val="FF0000"/>
                </a:solidFill>
              </a:rPr>
              <a:t> Antigenic Structure &amp; Biologic Classification</a:t>
            </a:r>
          </a:p>
          <a:p>
            <a:pPr algn="l">
              <a:buNone/>
            </a:pPr>
            <a:r>
              <a:rPr lang="en-US" dirty="0" smtClean="0"/>
              <a:t>    Many </a:t>
            </a:r>
            <a:r>
              <a:rPr lang="en-US" dirty="0" err="1" smtClean="0"/>
              <a:t>vibrios</a:t>
            </a:r>
            <a:r>
              <a:rPr lang="en-US" dirty="0" smtClean="0"/>
              <a:t> share a </a:t>
            </a:r>
            <a:r>
              <a:rPr lang="en-US" b="1" dirty="0" smtClean="0"/>
              <a:t>single heat-labile </a:t>
            </a:r>
            <a:r>
              <a:rPr lang="en-US" b="1" dirty="0" err="1" smtClean="0"/>
              <a:t>flagellar</a:t>
            </a:r>
            <a:r>
              <a:rPr lang="en-US" b="1" dirty="0" smtClean="0"/>
              <a:t> H antigen. </a:t>
            </a:r>
            <a:r>
              <a:rPr lang="en-US" dirty="0" smtClean="0"/>
              <a:t>Antibodies to the H antigen are probably not involved in the protection of susceptible hosts</a:t>
            </a:r>
            <a:r>
              <a:rPr lang="en-US" i="1" dirty="0" smtClean="0"/>
              <a:t>. V</a:t>
            </a:r>
            <a:r>
              <a:rPr lang="en-US" b="1" i="1" dirty="0" smtClean="0"/>
              <a:t> </a:t>
            </a:r>
            <a:r>
              <a:rPr lang="en-US" b="1" i="1" dirty="0" err="1" smtClean="0"/>
              <a:t>cholerae</a:t>
            </a:r>
            <a:r>
              <a:rPr lang="en-US" b="1" dirty="0" smtClean="0"/>
              <a:t> has O </a:t>
            </a:r>
            <a:r>
              <a:rPr lang="en-US" b="1" dirty="0" err="1" smtClean="0"/>
              <a:t>lipopolysaccharides</a:t>
            </a:r>
            <a:r>
              <a:rPr lang="en-US" b="1" dirty="0" smtClean="0"/>
              <a:t> that confer serologic specificity. There are at least 139 O antigen groups</a:t>
            </a:r>
            <a:r>
              <a:rPr lang="en-US" b="1" i="1" dirty="0" smtClean="0"/>
              <a:t>. V </a:t>
            </a:r>
            <a:r>
              <a:rPr lang="en-US" b="1" i="1" dirty="0" err="1" smtClean="0"/>
              <a:t>cholerae</a:t>
            </a:r>
            <a:r>
              <a:rPr lang="en-US" b="1" dirty="0" smtClean="0"/>
              <a:t> strains of O group 1 and O group 139 cause classic cholera. </a:t>
            </a:r>
            <a:r>
              <a:rPr lang="en-US" b="1" i="1" dirty="0" smtClean="0"/>
              <a:t>The V </a:t>
            </a:r>
            <a:r>
              <a:rPr lang="en-US" b="1" i="1" dirty="0" err="1" smtClean="0"/>
              <a:t>cholerae</a:t>
            </a:r>
            <a:r>
              <a:rPr lang="en-US" b="1" dirty="0" smtClean="0"/>
              <a:t> </a:t>
            </a:r>
            <a:r>
              <a:rPr lang="en-US" b="1" dirty="0" err="1" smtClean="0"/>
              <a:t>serogroup</a:t>
            </a:r>
            <a:r>
              <a:rPr lang="en-US" b="1" dirty="0" smtClean="0"/>
              <a:t> O1 antigen has determinants that make possible further typing; the serotypes are Ogawa, </a:t>
            </a:r>
            <a:r>
              <a:rPr lang="en-US" b="1" dirty="0" err="1" smtClean="0"/>
              <a:t>Inaba</a:t>
            </a:r>
            <a:r>
              <a:rPr lang="en-US" b="1" dirty="0" smtClean="0"/>
              <a:t>, and </a:t>
            </a:r>
            <a:r>
              <a:rPr lang="en-US" b="1" dirty="0" err="1" smtClean="0"/>
              <a:t>Hikojima</a:t>
            </a:r>
            <a:r>
              <a:rPr lang="en-US" dirty="0" smtClean="0"/>
              <a:t>. Two biotypes of </a:t>
            </a:r>
            <a:r>
              <a:rPr lang="en-US" i="1" dirty="0" smtClean="0"/>
              <a:t>epidemic V </a:t>
            </a:r>
            <a:r>
              <a:rPr lang="en-US" i="1" dirty="0" err="1" smtClean="0"/>
              <a:t>cholerae</a:t>
            </a:r>
            <a:r>
              <a:rPr lang="en-US" dirty="0" smtClean="0"/>
              <a:t> have been defined, classic and El Tor. The El Tor biotype produces a </a:t>
            </a:r>
            <a:r>
              <a:rPr lang="en-US" dirty="0" err="1" smtClean="0"/>
              <a:t>hemolysin</a:t>
            </a:r>
            <a:r>
              <a:rPr lang="en-US" dirty="0" smtClean="0"/>
              <a:t>, gives positive results on the </a:t>
            </a:r>
            <a:r>
              <a:rPr lang="en-US" dirty="0" err="1" smtClean="0"/>
              <a:t>Voges-Proskauer</a:t>
            </a:r>
            <a:r>
              <a:rPr lang="en-US" dirty="0" smtClean="0"/>
              <a:t> test, and is resistant to </a:t>
            </a:r>
            <a:r>
              <a:rPr lang="en-US" dirty="0" err="1" smtClean="0"/>
              <a:t>polymyxin</a:t>
            </a:r>
            <a:r>
              <a:rPr lang="en-US" dirty="0" smtClean="0"/>
              <a:t> B. Molecular techniques can also be used to </a:t>
            </a:r>
            <a:r>
              <a:rPr lang="en-US" i="1" dirty="0" smtClean="0"/>
              <a:t>type V </a:t>
            </a:r>
            <a:r>
              <a:rPr lang="en-US" i="1" dirty="0" err="1" smtClean="0"/>
              <a:t>cholerae</a:t>
            </a:r>
            <a:r>
              <a:rPr lang="en-US" i="1" dirty="0" smtClean="0"/>
              <a:t> .</a:t>
            </a:r>
            <a:endParaRPr lang="en-US" dirty="0" smtClean="0"/>
          </a:p>
          <a:p>
            <a:pPr algn="l"/>
            <a:r>
              <a:rPr lang="en-US" dirty="0" smtClean="0"/>
              <a:t> </a:t>
            </a:r>
            <a:endParaRPr lang="ar-IQ"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0000"/>
                </a:solidFill>
              </a:rPr>
              <a:t>Vibrios</a:t>
            </a:r>
            <a:endParaRPr lang="ar-IQ" dirty="0"/>
          </a:p>
        </p:txBody>
      </p:sp>
      <p:sp>
        <p:nvSpPr>
          <p:cNvPr id="3" name="عنصر نائب للمحتوى 2"/>
          <p:cNvSpPr>
            <a:spLocks noGrp="1"/>
          </p:cNvSpPr>
          <p:nvPr>
            <p:ph idx="1"/>
          </p:nvPr>
        </p:nvSpPr>
        <p:spPr/>
        <p:txBody>
          <a:bodyPr>
            <a:normAutofit fontScale="77500" lnSpcReduction="20000"/>
          </a:bodyPr>
          <a:lstStyle/>
          <a:p>
            <a:pPr algn="l"/>
            <a:r>
              <a:rPr lang="en-US" dirty="0" err="1" smtClean="0">
                <a:solidFill>
                  <a:srgbClr val="FF0000"/>
                </a:solidFill>
              </a:rPr>
              <a:t>Vibrio</a:t>
            </a:r>
            <a:r>
              <a:rPr lang="en-US" dirty="0" smtClean="0">
                <a:solidFill>
                  <a:srgbClr val="FF0000"/>
                </a:solidFill>
              </a:rPr>
              <a:t> </a:t>
            </a:r>
            <a:r>
              <a:rPr lang="en-US" dirty="0" err="1" smtClean="0">
                <a:solidFill>
                  <a:srgbClr val="FF0000"/>
                </a:solidFill>
              </a:rPr>
              <a:t>cholerae</a:t>
            </a:r>
            <a:r>
              <a:rPr lang="en-US" dirty="0" smtClean="0">
                <a:solidFill>
                  <a:srgbClr val="FF0000"/>
                </a:solidFill>
              </a:rPr>
              <a:t> </a:t>
            </a:r>
            <a:r>
              <a:rPr lang="en-US" dirty="0" err="1" smtClean="0">
                <a:solidFill>
                  <a:srgbClr val="FF0000"/>
                </a:solidFill>
              </a:rPr>
              <a:t>Enterotoxin</a:t>
            </a:r>
            <a:endParaRPr lang="en-US" dirty="0" smtClean="0">
              <a:solidFill>
                <a:srgbClr val="FF0000"/>
              </a:solidFill>
            </a:endParaRPr>
          </a:p>
          <a:p>
            <a:pPr algn="l">
              <a:buNone/>
            </a:pPr>
            <a:r>
              <a:rPr lang="en-US" b="1" i="1" dirty="0" smtClean="0"/>
              <a:t> V </a:t>
            </a:r>
            <a:r>
              <a:rPr lang="en-US" b="1" i="1" dirty="0" err="1" smtClean="0"/>
              <a:t>cholerae</a:t>
            </a:r>
            <a:r>
              <a:rPr lang="en-US" b="1" dirty="0" smtClean="0"/>
              <a:t> produce a heat-labile </a:t>
            </a:r>
            <a:r>
              <a:rPr lang="en-US" b="1" dirty="0" err="1" smtClean="0"/>
              <a:t>enterotoxin</a:t>
            </a:r>
            <a:r>
              <a:rPr lang="en-US" dirty="0" smtClean="0"/>
              <a:t> with a molecular weight of about 84,000, consisting of subunits A (MW 28,000) and B (see Chapter 10). </a:t>
            </a:r>
            <a:r>
              <a:rPr lang="en-US" dirty="0" err="1" smtClean="0"/>
              <a:t>Ganglioside</a:t>
            </a:r>
            <a:r>
              <a:rPr lang="en-US" dirty="0" smtClean="0"/>
              <a:t> GM1 serves as the mucosal receptor for subunit B, which promotes entry of subunit A into the cell. Activation of subunit A1 yields increased levels of intracellular </a:t>
            </a:r>
            <a:r>
              <a:rPr lang="en-US" dirty="0" err="1" smtClean="0"/>
              <a:t>cAMP</a:t>
            </a:r>
            <a:r>
              <a:rPr lang="en-US" dirty="0" smtClean="0"/>
              <a:t> and results in prolonged hyper secretion of water and electrolytes. There is increased sodium-dependent chloride secretion, and absorption of sodium and chloride is inhibited</a:t>
            </a:r>
            <a:r>
              <a:rPr lang="en-US" b="1" dirty="0" smtClean="0"/>
              <a:t>. Diarrhea occurs—as much as 20–30 L/d—with resulting dehydration, shock, acidosis, and death</a:t>
            </a:r>
            <a:r>
              <a:rPr lang="en-US" dirty="0" smtClean="0"/>
              <a:t>. </a:t>
            </a:r>
            <a:r>
              <a:rPr lang="en-US" b="1" dirty="0" smtClean="0"/>
              <a:t>The genes for</a:t>
            </a:r>
            <a:r>
              <a:rPr lang="en-US" b="1" i="1" dirty="0" smtClean="0"/>
              <a:t> V </a:t>
            </a:r>
            <a:r>
              <a:rPr lang="en-US" b="1" i="1" dirty="0" err="1" smtClean="0"/>
              <a:t>cholerae</a:t>
            </a:r>
            <a:r>
              <a:rPr lang="en-US" b="1" i="1" dirty="0" smtClean="0"/>
              <a:t> </a:t>
            </a:r>
            <a:r>
              <a:rPr lang="en-US" b="1" dirty="0" err="1" smtClean="0"/>
              <a:t>enterotoxin</a:t>
            </a:r>
            <a:r>
              <a:rPr lang="en-US" b="1" dirty="0" smtClean="0"/>
              <a:t> are on the bacterial chromosome</a:t>
            </a:r>
            <a:endParaRPr lang="ar-IQ"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0000"/>
                </a:solidFill>
              </a:rPr>
              <a:t>Vibrios</a:t>
            </a:r>
            <a:endParaRPr lang="ar-IQ" dirty="0"/>
          </a:p>
        </p:txBody>
      </p:sp>
      <p:sp>
        <p:nvSpPr>
          <p:cNvPr id="3" name="عنصر نائب للمحتوى 2"/>
          <p:cNvSpPr>
            <a:spLocks noGrp="1"/>
          </p:cNvSpPr>
          <p:nvPr>
            <p:ph idx="1"/>
          </p:nvPr>
        </p:nvSpPr>
        <p:spPr/>
        <p:txBody>
          <a:bodyPr>
            <a:normAutofit fontScale="70000" lnSpcReduction="20000"/>
          </a:bodyPr>
          <a:lstStyle/>
          <a:p>
            <a:endParaRPr lang="en-US" dirty="0" smtClean="0"/>
          </a:p>
          <a:p>
            <a:pPr algn="l">
              <a:buNone/>
            </a:pPr>
            <a:r>
              <a:rPr lang="en-US" dirty="0" smtClean="0">
                <a:solidFill>
                  <a:srgbClr val="C00000"/>
                </a:solidFill>
              </a:rPr>
              <a:t> Pathogenesis &amp; Pathology</a:t>
            </a:r>
          </a:p>
          <a:p>
            <a:pPr algn="l">
              <a:buNone/>
            </a:pPr>
            <a:r>
              <a:rPr lang="en-US" dirty="0" smtClean="0"/>
              <a:t>      Under natural conditions, </a:t>
            </a:r>
            <a:r>
              <a:rPr lang="en-US" i="1" dirty="0" smtClean="0"/>
              <a:t>V </a:t>
            </a:r>
            <a:r>
              <a:rPr lang="en-US" i="1" dirty="0" err="1" smtClean="0"/>
              <a:t>cholerae</a:t>
            </a:r>
            <a:r>
              <a:rPr lang="en-US" dirty="0" smtClean="0"/>
              <a:t> is pathogenic only for humans. A person with normal gastric acidity may have to ingest as many as 1010 or </a:t>
            </a:r>
            <a:r>
              <a:rPr lang="en-US" i="1" dirty="0" smtClean="0"/>
              <a:t>more V </a:t>
            </a:r>
            <a:r>
              <a:rPr lang="en-US" i="1" dirty="0" err="1" smtClean="0"/>
              <a:t>cholerae</a:t>
            </a:r>
            <a:r>
              <a:rPr lang="en-US" dirty="0" smtClean="0"/>
              <a:t> to become infected when the vehicle is water, because the organisms are susceptible to acid. When the vehicle is food, as few as 102 –104 organisms are necessary because of the buffering capacity of food. Any medication or condition that decreases stomach acidity makes a person more susceptible to infection </a:t>
            </a:r>
            <a:r>
              <a:rPr lang="en-US" i="1" dirty="0" smtClean="0"/>
              <a:t>with V </a:t>
            </a:r>
            <a:r>
              <a:rPr lang="en-US" i="1" dirty="0" err="1" smtClean="0"/>
              <a:t>cholerae</a:t>
            </a:r>
            <a:r>
              <a:rPr lang="en-US" i="1" dirty="0" smtClean="0"/>
              <a:t>.</a:t>
            </a:r>
            <a:endParaRPr lang="en-US" dirty="0" smtClean="0"/>
          </a:p>
          <a:p>
            <a:pPr algn="l">
              <a:buNone/>
            </a:pPr>
            <a:r>
              <a:rPr lang="en-US" dirty="0" smtClean="0"/>
              <a:t>        Cholera is not an invasive infection. The organisms do not reach the bloodstream but remain within the intestinal tract. </a:t>
            </a:r>
            <a:r>
              <a:rPr lang="en-US" i="1" dirty="0" smtClean="0"/>
              <a:t>Virulent V </a:t>
            </a:r>
            <a:r>
              <a:rPr lang="en-US" i="1" dirty="0" err="1" smtClean="0"/>
              <a:t>cholerae</a:t>
            </a:r>
            <a:r>
              <a:rPr lang="en-US" dirty="0" smtClean="0"/>
              <a:t> organisms attach to the micro </a:t>
            </a:r>
            <a:r>
              <a:rPr lang="en-US" dirty="0" err="1" smtClean="0"/>
              <a:t>villi</a:t>
            </a:r>
            <a:r>
              <a:rPr lang="en-US" dirty="0" smtClean="0"/>
              <a:t> of the brush border of epithelial cells. There they multiply and liberate </a:t>
            </a:r>
            <a:r>
              <a:rPr lang="en-US" smtClean="0"/>
              <a:t>cholera toxin</a:t>
            </a:r>
            <a:endParaRPr lang="en-US" dirty="0" smtClean="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solidFill>
                  <a:srgbClr val="FF0000"/>
                </a:solidFill>
              </a:rPr>
              <a:t>Vibrios</a:t>
            </a:r>
            <a:endParaRPr lang="ar-IQ" dirty="0"/>
          </a:p>
        </p:txBody>
      </p:sp>
      <p:sp>
        <p:nvSpPr>
          <p:cNvPr id="3" name="عنصر نائب للمحتوى 2"/>
          <p:cNvSpPr>
            <a:spLocks noGrp="1"/>
          </p:cNvSpPr>
          <p:nvPr>
            <p:ph idx="1"/>
          </p:nvPr>
        </p:nvSpPr>
        <p:spPr/>
        <p:txBody>
          <a:bodyPr>
            <a:normAutofit fontScale="70000" lnSpcReduction="20000"/>
          </a:bodyPr>
          <a:lstStyle/>
          <a:p>
            <a:endParaRPr lang="en-US" dirty="0" smtClean="0"/>
          </a:p>
          <a:p>
            <a:pPr algn="l">
              <a:buNone/>
            </a:pPr>
            <a:r>
              <a:rPr lang="en-US" dirty="0" smtClean="0">
                <a:solidFill>
                  <a:srgbClr val="C00000"/>
                </a:solidFill>
              </a:rPr>
              <a:t> Diagnostic Laboratory Tests</a:t>
            </a:r>
          </a:p>
          <a:p>
            <a:pPr algn="l">
              <a:buNone/>
            </a:pPr>
            <a:r>
              <a:rPr lang="en-US" b="1" dirty="0" smtClean="0"/>
              <a:t>A. SPECIMENS </a:t>
            </a:r>
            <a:r>
              <a:rPr lang="en-US" dirty="0" smtClean="0"/>
              <a:t> for culture consist of mucus flecks from stools.</a:t>
            </a:r>
          </a:p>
          <a:p>
            <a:pPr algn="l"/>
            <a:r>
              <a:rPr lang="en-US" dirty="0" smtClean="0">
                <a:solidFill>
                  <a:srgbClr val="C00000"/>
                </a:solidFill>
              </a:rPr>
              <a:t> B. SMEAR</a:t>
            </a:r>
          </a:p>
          <a:p>
            <a:pPr algn="l">
              <a:buNone/>
            </a:pPr>
            <a:r>
              <a:rPr lang="en-US" dirty="0" smtClean="0"/>
              <a:t> The microscopic appearance of smears made from stool samples is not distinctive. Dark-field or phase contrast microscopy may show the rapidly motile </a:t>
            </a:r>
            <a:r>
              <a:rPr lang="en-US" dirty="0" err="1" smtClean="0"/>
              <a:t>vibrios</a:t>
            </a:r>
            <a:r>
              <a:rPr lang="en-US" dirty="0" smtClean="0"/>
              <a:t>.</a:t>
            </a:r>
          </a:p>
          <a:p>
            <a:pPr algn="l">
              <a:buNone/>
            </a:pPr>
            <a:r>
              <a:rPr lang="en-US" dirty="0" smtClean="0"/>
              <a:t> </a:t>
            </a:r>
            <a:r>
              <a:rPr lang="en-US" dirty="0" smtClean="0">
                <a:solidFill>
                  <a:srgbClr val="C00000"/>
                </a:solidFill>
              </a:rPr>
              <a:t>C. CULTURE     </a:t>
            </a:r>
            <a:r>
              <a:rPr lang="en-US" dirty="0" smtClean="0"/>
              <a:t>Growth is rapid in peptone agar, on blood agar with a pH near 9.0, </a:t>
            </a:r>
            <a:r>
              <a:rPr lang="en-US" b="1" dirty="0" smtClean="0"/>
              <a:t>or on TCBS agar</a:t>
            </a:r>
            <a:r>
              <a:rPr lang="en-US" dirty="0" smtClean="0"/>
              <a:t>, and typical colonies can be picked in 18 hours. For enrichment, a few drops of stool can be incubated for 6–8 hours in </a:t>
            </a:r>
            <a:r>
              <a:rPr lang="en-US" dirty="0" err="1" smtClean="0"/>
              <a:t>taurocholate</a:t>
            </a:r>
            <a:r>
              <a:rPr lang="en-US" dirty="0" smtClean="0"/>
              <a:t> peptone broth (pH 8.0–9.0); organisms from this culture can be stained or </a:t>
            </a:r>
            <a:r>
              <a:rPr lang="en-US" dirty="0" err="1" smtClean="0"/>
              <a:t>subcultured</a:t>
            </a:r>
            <a:r>
              <a:rPr lang="en-US" dirty="0" smtClean="0"/>
              <a:t> .</a:t>
            </a:r>
          </a:p>
          <a:p>
            <a:pPr algn="l">
              <a:buNone/>
            </a:pPr>
            <a:r>
              <a:rPr lang="en-US" dirty="0" smtClean="0"/>
              <a:t> </a:t>
            </a:r>
            <a:r>
              <a:rPr lang="en-US" dirty="0" smtClean="0">
                <a:solidFill>
                  <a:srgbClr val="C00000"/>
                </a:solidFill>
              </a:rPr>
              <a:t>D. SPECIFIC TESTS </a:t>
            </a:r>
            <a:r>
              <a:rPr lang="en-US" i="1" dirty="0" smtClean="0"/>
              <a:t>V </a:t>
            </a:r>
            <a:r>
              <a:rPr lang="en-US" i="1" dirty="0" err="1" smtClean="0"/>
              <a:t>cholerae</a:t>
            </a:r>
            <a:r>
              <a:rPr lang="en-US" dirty="0" smtClean="0"/>
              <a:t> organisms are further identified by slide agglutination tests using anti-O group 1 or group 139 </a:t>
            </a:r>
            <a:r>
              <a:rPr lang="en-US" dirty="0" err="1" smtClean="0"/>
              <a:t>antisera</a:t>
            </a:r>
            <a:r>
              <a:rPr lang="en-US" dirty="0" smtClean="0"/>
              <a:t> and by biochemical reaction patterns</a:t>
            </a:r>
            <a:endParaRPr lang="ar-IQ"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H pylori</a:t>
            </a:r>
            <a:endParaRPr lang="ar-IQ" dirty="0">
              <a:solidFill>
                <a:srgbClr val="FF0000"/>
              </a:solidFill>
            </a:endParaRPr>
          </a:p>
        </p:txBody>
      </p:sp>
      <p:sp>
        <p:nvSpPr>
          <p:cNvPr id="3" name="عنصر نائب للمحتوى 2"/>
          <p:cNvSpPr>
            <a:spLocks noGrp="1"/>
          </p:cNvSpPr>
          <p:nvPr>
            <p:ph idx="1"/>
          </p:nvPr>
        </p:nvSpPr>
        <p:spPr/>
        <p:txBody>
          <a:bodyPr>
            <a:normAutofit fontScale="77500" lnSpcReduction="20000"/>
          </a:bodyPr>
          <a:lstStyle/>
          <a:p>
            <a:pPr algn="l">
              <a:buNone/>
            </a:pPr>
            <a:r>
              <a:rPr lang="en-US" i="1" dirty="0" smtClean="0"/>
              <a:t> </a:t>
            </a:r>
            <a:r>
              <a:rPr lang="en-US" i="1" dirty="0" smtClean="0">
                <a:solidFill>
                  <a:srgbClr val="FF0000"/>
                </a:solidFill>
              </a:rPr>
              <a:t>H pylori</a:t>
            </a:r>
            <a:r>
              <a:rPr lang="en-US" dirty="0" smtClean="0">
                <a:solidFill>
                  <a:srgbClr val="FF0000"/>
                </a:solidFill>
              </a:rPr>
              <a:t> </a:t>
            </a:r>
            <a:r>
              <a:rPr lang="en-US" dirty="0" smtClean="0"/>
              <a:t>has many characteristics, </a:t>
            </a:r>
            <a:r>
              <a:rPr lang="en-US" dirty="0" smtClean="0">
                <a:solidFill>
                  <a:srgbClr val="FF0000"/>
                </a:solidFill>
              </a:rPr>
              <a:t>It has multiple flagella </a:t>
            </a:r>
            <a:r>
              <a:rPr lang="en-US" dirty="0" smtClean="0"/>
              <a:t>at one pole and is actively motile. </a:t>
            </a:r>
          </a:p>
          <a:p>
            <a:pPr algn="l">
              <a:buNone/>
            </a:pPr>
            <a:r>
              <a:rPr lang="en-US" b="1" dirty="0" smtClean="0">
                <a:solidFill>
                  <a:srgbClr val="FF0000"/>
                </a:solidFill>
              </a:rPr>
              <a:t>B. CULTURE </a:t>
            </a:r>
            <a:r>
              <a:rPr lang="en-US" dirty="0" smtClean="0">
                <a:solidFill>
                  <a:srgbClr val="FF0000"/>
                </a:solidFill>
              </a:rPr>
              <a:t> </a:t>
            </a:r>
            <a:r>
              <a:rPr lang="en-US" i="1" dirty="0" smtClean="0"/>
              <a:t>H pylori </a:t>
            </a:r>
            <a:r>
              <a:rPr lang="en-US" dirty="0" smtClean="0"/>
              <a:t>grows in 3–6 days when incubated at 37 °C in a </a:t>
            </a:r>
            <a:r>
              <a:rPr lang="en-US" dirty="0" err="1" smtClean="0"/>
              <a:t>microaerophilic</a:t>
            </a:r>
            <a:r>
              <a:rPr lang="en-US" dirty="0" smtClean="0"/>
              <a:t> environment,  </a:t>
            </a:r>
            <a:r>
              <a:rPr lang="en-US" b="1" dirty="0" smtClean="0"/>
              <a:t>The media for primary isolation include </a:t>
            </a:r>
            <a:r>
              <a:rPr lang="en-US" b="1" dirty="0" err="1" smtClean="0"/>
              <a:t>Skirrow’s</a:t>
            </a:r>
            <a:r>
              <a:rPr lang="en-US" b="1" dirty="0" smtClean="0"/>
              <a:t> medium with </a:t>
            </a:r>
            <a:r>
              <a:rPr lang="en-US" b="1" dirty="0" err="1" smtClean="0"/>
              <a:t>vancomycin</a:t>
            </a:r>
            <a:r>
              <a:rPr lang="en-US" b="1" dirty="0" smtClean="0"/>
              <a:t>, </a:t>
            </a:r>
            <a:r>
              <a:rPr lang="en-US" b="1" dirty="0" err="1" smtClean="0"/>
              <a:t>polymyxin</a:t>
            </a:r>
            <a:r>
              <a:rPr lang="en-US" b="1" dirty="0" smtClean="0"/>
              <a:t> B, and </a:t>
            </a:r>
            <a:r>
              <a:rPr lang="en-US" b="1" dirty="0" err="1" smtClean="0"/>
              <a:t>trimethoprim</a:t>
            </a:r>
            <a:r>
              <a:rPr lang="en-US" b="1" dirty="0" smtClean="0"/>
              <a:t>, chocolate medium, and other selective media with antibiotics (</a:t>
            </a:r>
            <a:r>
              <a:rPr lang="en-US" b="1" dirty="0" err="1" smtClean="0"/>
              <a:t>eg</a:t>
            </a:r>
            <a:r>
              <a:rPr lang="en-US" b="1" dirty="0" smtClean="0"/>
              <a:t>, </a:t>
            </a:r>
            <a:r>
              <a:rPr lang="en-US" b="1" dirty="0" err="1" smtClean="0"/>
              <a:t>vancomycin</a:t>
            </a:r>
            <a:r>
              <a:rPr lang="en-US" b="1" dirty="0" smtClean="0"/>
              <a:t>, </a:t>
            </a:r>
            <a:r>
              <a:rPr lang="en-US" b="1" dirty="0" err="1" smtClean="0"/>
              <a:t>nalidixic</a:t>
            </a:r>
            <a:r>
              <a:rPr lang="en-US" b="1" dirty="0" smtClean="0"/>
              <a:t> acid, </a:t>
            </a:r>
            <a:r>
              <a:rPr lang="en-US" b="1" dirty="0" err="1" smtClean="0"/>
              <a:t>amphotericin</a:t>
            </a:r>
            <a:r>
              <a:rPr lang="en-US" b="1" dirty="0" smtClean="0"/>
              <a:t>). The colonies are translucent and 1–2 mm in diameter. </a:t>
            </a:r>
            <a:endParaRPr lang="en-US" dirty="0" smtClean="0"/>
          </a:p>
          <a:p>
            <a:pPr algn="l">
              <a:buNone/>
            </a:pPr>
            <a:r>
              <a:rPr lang="en-US" dirty="0" smtClean="0">
                <a:solidFill>
                  <a:srgbClr val="FF0000"/>
                </a:solidFill>
              </a:rPr>
              <a:t>C. GROWTH CHARACTERISTICS </a:t>
            </a:r>
            <a:r>
              <a:rPr lang="en-US" i="1" dirty="0" smtClean="0"/>
              <a:t>H pylori </a:t>
            </a:r>
            <a:r>
              <a:rPr lang="en-US" dirty="0" smtClean="0"/>
              <a:t>is </a:t>
            </a:r>
            <a:r>
              <a:rPr lang="en-US" dirty="0" err="1" smtClean="0">
                <a:solidFill>
                  <a:srgbClr val="FF0000"/>
                </a:solidFill>
              </a:rPr>
              <a:t>oxidase</a:t>
            </a:r>
            <a:r>
              <a:rPr lang="en-US" dirty="0" smtClean="0">
                <a:solidFill>
                  <a:srgbClr val="FF0000"/>
                </a:solidFill>
              </a:rPr>
              <a:t>-positive </a:t>
            </a:r>
            <a:r>
              <a:rPr lang="en-US" dirty="0" smtClean="0"/>
              <a:t>and </a:t>
            </a:r>
            <a:r>
              <a:rPr lang="en-US" dirty="0" err="1" smtClean="0">
                <a:solidFill>
                  <a:srgbClr val="FF0000"/>
                </a:solidFill>
              </a:rPr>
              <a:t>catalase</a:t>
            </a:r>
            <a:r>
              <a:rPr lang="en-US" dirty="0" smtClean="0">
                <a:solidFill>
                  <a:srgbClr val="FF0000"/>
                </a:solidFill>
              </a:rPr>
              <a:t>-positive</a:t>
            </a:r>
            <a:r>
              <a:rPr lang="en-US" dirty="0" smtClean="0"/>
              <a:t>, has a characteristic morphology, is </a:t>
            </a:r>
            <a:r>
              <a:rPr lang="en-US" dirty="0" smtClean="0">
                <a:solidFill>
                  <a:srgbClr val="FF0000"/>
                </a:solidFill>
              </a:rPr>
              <a:t>motile, and is a strong producer of </a:t>
            </a:r>
            <a:r>
              <a:rPr lang="en-US" dirty="0" err="1" smtClean="0">
                <a:solidFill>
                  <a:srgbClr val="FF0000"/>
                </a:solidFill>
              </a:rPr>
              <a:t>urease</a:t>
            </a:r>
            <a:r>
              <a:rPr lang="en-US" dirty="0" smtClean="0"/>
              <a:t>. t</a:t>
            </a:r>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H pylori</a:t>
            </a:r>
            <a:endParaRPr lang="ar-IQ" dirty="0">
              <a:solidFill>
                <a:srgbClr val="FF0000"/>
              </a:solidFill>
            </a:endParaRPr>
          </a:p>
        </p:txBody>
      </p:sp>
      <p:sp>
        <p:nvSpPr>
          <p:cNvPr id="3" name="عنصر نائب للمحتوى 2"/>
          <p:cNvSpPr>
            <a:spLocks noGrp="1"/>
          </p:cNvSpPr>
          <p:nvPr>
            <p:ph idx="1"/>
          </p:nvPr>
        </p:nvSpPr>
        <p:spPr/>
        <p:txBody>
          <a:bodyPr>
            <a:normAutofit fontScale="40000" lnSpcReduction="20000"/>
          </a:bodyPr>
          <a:lstStyle/>
          <a:p>
            <a:pPr algn="l"/>
            <a:r>
              <a:rPr lang="en-US" sz="6000" dirty="0" smtClean="0">
                <a:solidFill>
                  <a:srgbClr val="FF0000"/>
                </a:solidFill>
              </a:rPr>
              <a:t>Pathogenesis &amp; </a:t>
            </a:r>
            <a:r>
              <a:rPr lang="en-US" sz="6000" dirty="0" err="1" smtClean="0">
                <a:solidFill>
                  <a:srgbClr val="FF0000"/>
                </a:solidFill>
              </a:rPr>
              <a:t>PathologY</a:t>
            </a:r>
            <a:endParaRPr lang="en-US" sz="6000" dirty="0" smtClean="0">
              <a:solidFill>
                <a:srgbClr val="FF0000"/>
              </a:solidFill>
            </a:endParaRPr>
          </a:p>
          <a:p>
            <a:pPr algn="l">
              <a:buNone/>
            </a:pPr>
            <a:r>
              <a:rPr lang="en-US" sz="6000" i="1" dirty="0" smtClean="0"/>
              <a:t> H pylori </a:t>
            </a:r>
            <a:r>
              <a:rPr lang="en-US" sz="6000" dirty="0" smtClean="0"/>
              <a:t>grows optimally at a pH of 6.0–7.0 and would be killed or not grow at the pH within the gastric lumen. Gastric mucus is relatively impermeable to acid and has a strong buffering capacity. On the lumen side of the mucus, the pH is low (1.0–2.0) while on the epithelial side the pH is about 7.4</a:t>
            </a:r>
            <a:r>
              <a:rPr lang="en-US" sz="6000" i="1" dirty="0" smtClean="0"/>
              <a:t>. H pylori</a:t>
            </a:r>
            <a:r>
              <a:rPr lang="en-US" sz="6000" dirty="0" smtClean="0"/>
              <a:t> is found deep in the mucous layer near the epithelial surface where physiologic pH is present</a:t>
            </a:r>
            <a:r>
              <a:rPr lang="en-US" sz="6000" i="1" dirty="0" smtClean="0"/>
              <a:t>. H pylori</a:t>
            </a:r>
            <a:r>
              <a:rPr lang="en-US" sz="6000" dirty="0" smtClean="0"/>
              <a:t> also produces a protease that modifies the gastric mucus and further reduces the ability of acid to diffuse through the mucus</a:t>
            </a:r>
            <a:r>
              <a:rPr lang="en-US" sz="6000" i="1" dirty="0" smtClean="0"/>
              <a:t>. H pylori </a:t>
            </a:r>
            <a:r>
              <a:rPr lang="en-US" sz="6000" dirty="0" smtClean="0"/>
              <a:t>produces potent </a:t>
            </a:r>
            <a:r>
              <a:rPr lang="en-US" sz="6000" dirty="0" err="1" smtClean="0"/>
              <a:t>urease</a:t>
            </a:r>
            <a:r>
              <a:rPr lang="en-US" sz="6000" dirty="0" smtClean="0"/>
              <a:t> activity, which yields production of ammonia and further buffering of acid. </a:t>
            </a:r>
            <a:r>
              <a:rPr lang="en-US" sz="6000" b="1" dirty="0" smtClean="0"/>
              <a:t>. There is a strong association between the presence of H pylori infection and duodenal ulceration.</a:t>
            </a:r>
            <a:r>
              <a:rPr lang="en-US" sz="6000" dirty="0" smtClean="0"/>
              <a:t> </a:t>
            </a:r>
          </a:p>
          <a:p>
            <a:pPr algn="l"/>
            <a:r>
              <a:rPr lang="en-US" sz="3800" b="1" dirty="0" smtClean="0"/>
              <a:t>.</a:t>
            </a:r>
            <a:endParaRPr lang="en-US" sz="3800" dirty="0" smtClean="0"/>
          </a:p>
          <a:p>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 Pathogenesis</a:t>
            </a:r>
            <a:endParaRPr lang="en-US" dirty="0" smtClean="0">
              <a:solidFill>
                <a:srgbClr val="FF0000"/>
              </a:solidFill>
            </a:endParaRPr>
          </a:p>
        </p:txBody>
      </p:sp>
      <p:sp>
        <p:nvSpPr>
          <p:cNvPr id="3" name="عنصر نائب للمحتوى 2"/>
          <p:cNvSpPr>
            <a:spLocks noGrp="1"/>
          </p:cNvSpPr>
          <p:nvPr>
            <p:ph idx="1"/>
          </p:nvPr>
        </p:nvSpPr>
        <p:spPr/>
        <p:txBody>
          <a:bodyPr>
            <a:normAutofit/>
          </a:bodyPr>
          <a:lstStyle/>
          <a:p>
            <a:pPr>
              <a:buNone/>
            </a:pPr>
            <a:r>
              <a:rPr lang="ar-IQ" dirty="0" smtClean="0"/>
              <a:t> </a:t>
            </a:r>
            <a:endParaRPr lang="en-US" dirty="0" smtClean="0"/>
          </a:p>
          <a:p>
            <a:pPr algn="l">
              <a:buNone/>
            </a:pPr>
            <a:r>
              <a:rPr lang="en-US" dirty="0" smtClean="0"/>
              <a:t>Staphylococci, particularly </a:t>
            </a:r>
            <a:r>
              <a:rPr lang="en-US" i="1" dirty="0" smtClean="0"/>
              <a:t>S </a:t>
            </a:r>
            <a:r>
              <a:rPr lang="en-US" i="1" dirty="0" err="1" smtClean="0"/>
              <a:t>epidermidis</a:t>
            </a:r>
            <a:r>
              <a:rPr lang="en-US" dirty="0" smtClean="0"/>
              <a:t>, are members of the normal flora of the human </a:t>
            </a:r>
            <a:r>
              <a:rPr lang="en-US" b="1" dirty="0" smtClean="0"/>
              <a:t>skin </a:t>
            </a:r>
            <a:r>
              <a:rPr lang="en-US" dirty="0" smtClean="0"/>
              <a:t>and </a:t>
            </a:r>
            <a:r>
              <a:rPr lang="en-US" b="1" dirty="0" smtClean="0"/>
              <a:t>respiratory </a:t>
            </a:r>
            <a:r>
              <a:rPr lang="en-US" dirty="0" smtClean="0"/>
              <a:t>and </a:t>
            </a:r>
            <a:r>
              <a:rPr lang="en-US" b="1" dirty="0" smtClean="0"/>
              <a:t>gastrointestinal</a:t>
            </a:r>
            <a:r>
              <a:rPr lang="en-US" dirty="0" smtClean="0"/>
              <a:t> tracts. </a:t>
            </a:r>
            <a:r>
              <a:rPr lang="en-US" b="1" dirty="0" smtClean="0"/>
              <a:t>Nasal carriage of</a:t>
            </a:r>
            <a:r>
              <a:rPr lang="en-US" b="1" i="1" dirty="0" smtClean="0"/>
              <a:t> S </a:t>
            </a:r>
            <a:r>
              <a:rPr lang="en-US" b="1" i="1" dirty="0" err="1" smtClean="0"/>
              <a:t>aureus</a:t>
            </a:r>
            <a:r>
              <a:rPr lang="en-US" b="1" i="1" dirty="0" smtClean="0"/>
              <a:t> </a:t>
            </a:r>
            <a:r>
              <a:rPr lang="en-US" b="1" dirty="0" smtClean="0"/>
              <a:t>occurs in 20–50% of humans.</a:t>
            </a:r>
            <a:r>
              <a:rPr lang="en-US" dirty="0" smtClean="0"/>
              <a:t> Staphylococci are also found regularly on </a:t>
            </a:r>
            <a:r>
              <a:rPr lang="en-US" b="1" dirty="0" smtClean="0"/>
              <a:t>clothing, bed linens</a:t>
            </a:r>
            <a:r>
              <a:rPr lang="en-US" dirty="0" smtClean="0"/>
              <a:t>, and other </a:t>
            </a:r>
            <a:r>
              <a:rPr lang="en-US" b="1" dirty="0" err="1" smtClean="0"/>
              <a:t>fomites</a:t>
            </a:r>
            <a:r>
              <a:rPr lang="en-US" dirty="0" smtClean="0"/>
              <a:t> in human environments strain.</a:t>
            </a:r>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H pylori</a:t>
            </a:r>
            <a:endParaRPr lang="ar-IQ"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pPr algn="l">
              <a:buNone/>
            </a:pPr>
            <a:r>
              <a:rPr lang="en-US" b="1" dirty="0" smtClean="0"/>
              <a:t> Toxins and </a:t>
            </a:r>
            <a:r>
              <a:rPr lang="en-US" b="1" dirty="0" err="1" smtClean="0"/>
              <a:t>lipopolysaccharide</a:t>
            </a:r>
            <a:r>
              <a:rPr lang="en-US" b="1" dirty="0" smtClean="0"/>
              <a:t> may damage the mucosal cells</a:t>
            </a:r>
            <a:r>
              <a:rPr lang="en-US" dirty="0" smtClean="0"/>
              <a:t>, and the ammonia produced </a:t>
            </a:r>
            <a:r>
              <a:rPr lang="en-US" b="1" dirty="0" smtClean="0"/>
              <a:t>by the </a:t>
            </a:r>
            <a:r>
              <a:rPr lang="en-US" b="1" dirty="0" err="1" smtClean="0"/>
              <a:t>urease</a:t>
            </a:r>
            <a:r>
              <a:rPr lang="en-US" b="1" dirty="0" smtClean="0"/>
              <a:t> </a:t>
            </a:r>
            <a:r>
              <a:rPr lang="en-US" dirty="0" smtClean="0"/>
              <a:t>activity may directly damage the cells also. </a:t>
            </a:r>
            <a:r>
              <a:rPr lang="en-US" dirty="0" err="1" smtClean="0"/>
              <a:t>Histologically</a:t>
            </a:r>
            <a:r>
              <a:rPr lang="en-US" dirty="0" smtClean="0"/>
              <a:t>, gastritis is characterized by chronic and active inflammation. Destruction of the epithelium is common, and glandular atrophy may occur</a:t>
            </a:r>
            <a:r>
              <a:rPr lang="en-US" i="1" dirty="0" smtClean="0"/>
              <a:t>.</a:t>
            </a:r>
            <a:r>
              <a:rPr lang="en-US" b="1" i="1" dirty="0" smtClean="0"/>
              <a:t> H pylori </a:t>
            </a:r>
            <a:r>
              <a:rPr lang="en-US" b="1" dirty="0" smtClean="0"/>
              <a:t>thus may be a major risk factor for gastric cancer.</a:t>
            </a:r>
            <a:endParaRPr lang="en-US" dirty="0" smtClean="0"/>
          </a:p>
          <a:p>
            <a:pPr algn="l">
              <a:buNone/>
            </a:pPr>
            <a:r>
              <a:rPr lang="en-US" dirty="0" smtClean="0"/>
              <a:t>About 90% of patients </a:t>
            </a:r>
            <a:r>
              <a:rPr lang="en-US" b="1" dirty="0" smtClean="0"/>
              <a:t>with duodenal ulcers </a:t>
            </a:r>
            <a:r>
              <a:rPr lang="en-US" dirty="0" smtClean="0"/>
              <a:t>and 50–80% of those with </a:t>
            </a:r>
            <a:r>
              <a:rPr lang="en-US" b="1" dirty="0" smtClean="0"/>
              <a:t>gastric ulcers</a:t>
            </a:r>
            <a:r>
              <a:rPr lang="en-US" dirty="0" smtClean="0"/>
              <a:t> have </a:t>
            </a:r>
            <a:r>
              <a:rPr lang="en-US" i="1" dirty="0" smtClean="0"/>
              <a:t>H </a:t>
            </a:r>
            <a:r>
              <a:rPr lang="en-US" sz="2400" i="1" dirty="0" smtClean="0"/>
              <a:t>pylori</a:t>
            </a:r>
            <a:r>
              <a:rPr lang="en-US" sz="2400" dirty="0" smtClean="0"/>
              <a:t> infection</a:t>
            </a:r>
            <a:r>
              <a:rPr lang="en-US" sz="2400" i="1" dirty="0" smtClean="0"/>
              <a:t>. H pylori</a:t>
            </a:r>
            <a:r>
              <a:rPr lang="en-US" sz="2400" dirty="0" smtClean="0"/>
              <a:t> also may have a role </a:t>
            </a:r>
            <a:r>
              <a:rPr lang="en-US" sz="2400" b="1" dirty="0" smtClean="0"/>
              <a:t>in gastric carcinoma and lymphoma</a:t>
            </a:r>
            <a:endParaRPr lang="ar-IQ"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H pylori</a:t>
            </a:r>
            <a:endParaRPr lang="ar-IQ" dirty="0">
              <a:solidFill>
                <a:srgbClr val="FF0000"/>
              </a:solidFill>
            </a:endParaRPr>
          </a:p>
        </p:txBody>
      </p:sp>
      <p:sp>
        <p:nvSpPr>
          <p:cNvPr id="3" name="عنصر نائب للمحتوى 2"/>
          <p:cNvSpPr>
            <a:spLocks noGrp="1"/>
          </p:cNvSpPr>
          <p:nvPr>
            <p:ph idx="1"/>
          </p:nvPr>
        </p:nvSpPr>
        <p:spPr/>
        <p:txBody>
          <a:bodyPr>
            <a:normAutofit fontScale="62500" lnSpcReduction="20000"/>
          </a:bodyPr>
          <a:lstStyle/>
          <a:p>
            <a:pPr algn="l">
              <a:buNone/>
            </a:pPr>
            <a:r>
              <a:rPr lang="en-US" dirty="0" smtClean="0">
                <a:solidFill>
                  <a:srgbClr val="FF0000"/>
                </a:solidFill>
              </a:rPr>
              <a:t>Diagnostic Laboratory Tests </a:t>
            </a:r>
          </a:p>
          <a:p>
            <a:pPr algn="l"/>
            <a:r>
              <a:rPr lang="en-US" dirty="0" smtClean="0">
                <a:solidFill>
                  <a:srgbClr val="FF0000"/>
                </a:solidFill>
              </a:rPr>
              <a:t>A. SPECIM</a:t>
            </a:r>
          </a:p>
          <a:p>
            <a:pPr algn="l">
              <a:buNone/>
            </a:pPr>
            <a:r>
              <a:rPr lang="en-US" dirty="0" smtClean="0"/>
              <a:t> Gastric biopsy specimens can be used for </a:t>
            </a:r>
            <a:r>
              <a:rPr lang="en-US" dirty="0" err="1" smtClean="0"/>
              <a:t>histologic</a:t>
            </a:r>
            <a:r>
              <a:rPr lang="en-US" dirty="0" smtClean="0"/>
              <a:t> examination or minced in saline and used for culture. Blood is collected for determination of serum antibodies. </a:t>
            </a:r>
          </a:p>
          <a:p>
            <a:pPr algn="l"/>
            <a:r>
              <a:rPr lang="en-US" dirty="0" smtClean="0">
                <a:solidFill>
                  <a:srgbClr val="FF0000"/>
                </a:solidFill>
              </a:rPr>
              <a:t>B. SMEAR</a:t>
            </a:r>
          </a:p>
          <a:p>
            <a:pPr algn="l">
              <a:buNone/>
            </a:pPr>
            <a:r>
              <a:rPr lang="en-US" dirty="0" smtClean="0"/>
              <a:t>The diagnosis of gastritis and H pylori infection can be made </a:t>
            </a:r>
            <a:r>
              <a:rPr lang="en-US" dirty="0" err="1" smtClean="0"/>
              <a:t>histologically</a:t>
            </a:r>
            <a:r>
              <a:rPr lang="en-US" dirty="0" smtClean="0"/>
              <a:t>. A </a:t>
            </a:r>
            <a:r>
              <a:rPr lang="en-US" dirty="0" err="1" smtClean="0"/>
              <a:t>gastroscopy</a:t>
            </a:r>
            <a:r>
              <a:rPr lang="en-US" dirty="0" smtClean="0"/>
              <a:t> procedure with biopsy is required. Routine stains demonstrate gastritis, and </a:t>
            </a:r>
            <a:r>
              <a:rPr lang="en-US" dirty="0" err="1" smtClean="0"/>
              <a:t>Giemsa</a:t>
            </a:r>
            <a:r>
              <a:rPr lang="en-US" dirty="0" smtClean="0"/>
              <a:t> or special silver stains can show the curved or spiraled organisms.</a:t>
            </a:r>
          </a:p>
          <a:p>
            <a:pPr algn="l">
              <a:buNone/>
            </a:pPr>
            <a:r>
              <a:rPr lang="en-US" dirty="0" smtClean="0">
                <a:solidFill>
                  <a:srgbClr val="FF0000"/>
                </a:solidFill>
              </a:rPr>
              <a:t> C. CULTURE As above. </a:t>
            </a:r>
          </a:p>
          <a:p>
            <a:pPr algn="l"/>
            <a:r>
              <a:rPr lang="en-US" dirty="0" smtClean="0">
                <a:solidFill>
                  <a:srgbClr val="FF0000"/>
                </a:solidFill>
              </a:rPr>
              <a:t>D. ANTIBODIE</a:t>
            </a:r>
          </a:p>
          <a:p>
            <a:pPr algn="l">
              <a:buNone/>
            </a:pPr>
            <a:r>
              <a:rPr lang="en-US" dirty="0" smtClean="0"/>
              <a:t> Several assays have been developed to detect serum antibodies specific </a:t>
            </a:r>
            <a:r>
              <a:rPr lang="en-US" i="1" dirty="0" smtClean="0"/>
              <a:t>for H pylori</a:t>
            </a:r>
            <a:r>
              <a:rPr lang="en-US" dirty="0" smtClean="0"/>
              <a:t>. </a:t>
            </a:r>
            <a:r>
              <a:rPr lang="en-US" b="1" dirty="0" smtClean="0"/>
              <a:t>The serum antibodies persist even if </a:t>
            </a:r>
            <a:r>
              <a:rPr lang="en-US" b="1" i="1" dirty="0" smtClean="0"/>
              <a:t>the H pylori </a:t>
            </a:r>
            <a:r>
              <a:rPr lang="en-US" b="1" dirty="0" smtClean="0"/>
              <a:t>infection is eradicated,</a:t>
            </a:r>
            <a:r>
              <a:rPr lang="en-US" dirty="0" smtClean="0"/>
              <a:t> and the role of antibody tests in diagnosing active infection or following therapy is therefore limited.</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H pylori</a:t>
            </a:r>
            <a:endParaRPr lang="ar-IQ" dirty="0">
              <a:solidFill>
                <a:srgbClr val="FF0000"/>
              </a:solidFill>
            </a:endParaRPr>
          </a:p>
        </p:txBody>
      </p:sp>
      <p:sp>
        <p:nvSpPr>
          <p:cNvPr id="3" name="عنصر نائب للمحتوى 2"/>
          <p:cNvSpPr>
            <a:spLocks noGrp="1"/>
          </p:cNvSpPr>
          <p:nvPr>
            <p:ph idx="1"/>
          </p:nvPr>
        </p:nvSpPr>
        <p:spPr/>
        <p:txBody>
          <a:bodyPr>
            <a:normAutofit fontScale="92500"/>
          </a:bodyPr>
          <a:lstStyle/>
          <a:p>
            <a:pPr algn="l">
              <a:buNone/>
            </a:pPr>
            <a:r>
              <a:rPr lang="en-US" dirty="0" smtClean="0">
                <a:solidFill>
                  <a:srgbClr val="FF0000"/>
                </a:solidFill>
              </a:rPr>
              <a:t>E. SPECIAL TESTS </a:t>
            </a:r>
          </a:p>
          <a:p>
            <a:pPr algn="l">
              <a:buNone/>
            </a:pPr>
            <a:r>
              <a:rPr lang="en-US" b="1" dirty="0" smtClean="0"/>
              <a:t>Rapid tests to detect </a:t>
            </a:r>
            <a:r>
              <a:rPr lang="en-US" b="1" dirty="0" err="1" smtClean="0"/>
              <a:t>urease</a:t>
            </a:r>
            <a:r>
              <a:rPr lang="en-US" b="1" dirty="0" smtClean="0"/>
              <a:t> activity</a:t>
            </a:r>
            <a:r>
              <a:rPr lang="en-US" dirty="0" smtClean="0"/>
              <a:t> are widely used for presumptive identification </a:t>
            </a:r>
            <a:r>
              <a:rPr lang="en-US" i="1" dirty="0" smtClean="0"/>
              <a:t>of H pylori </a:t>
            </a:r>
            <a:r>
              <a:rPr lang="en-US" dirty="0" smtClean="0"/>
              <a:t>in specimens. Gastric biopsy material can be placed onto a urea-containing medium with a color indicator. </a:t>
            </a:r>
            <a:r>
              <a:rPr lang="en-US" i="1" dirty="0" smtClean="0"/>
              <a:t>If H pylor</a:t>
            </a:r>
            <a:r>
              <a:rPr lang="en-US" dirty="0" smtClean="0"/>
              <a:t>i is present, the </a:t>
            </a:r>
            <a:r>
              <a:rPr lang="en-US" dirty="0" err="1" smtClean="0"/>
              <a:t>urease</a:t>
            </a:r>
            <a:r>
              <a:rPr lang="en-US" dirty="0" smtClean="0"/>
              <a:t> rapidly splits the urea (1–2 days) and the resulting shift in pH yields a color change in the medium. In vivo </a:t>
            </a:r>
            <a:r>
              <a:rPr lang="en-US" dirty="0" smtClean="0">
                <a:solidFill>
                  <a:srgbClr val="FF0000"/>
                </a:solidFill>
              </a:rPr>
              <a:t>tests </a:t>
            </a:r>
            <a:r>
              <a:rPr lang="en-US" b="1" dirty="0" smtClean="0">
                <a:solidFill>
                  <a:srgbClr val="FF0000"/>
                </a:solidFill>
              </a:rPr>
              <a:t>for </a:t>
            </a:r>
            <a:r>
              <a:rPr lang="en-US" b="1" dirty="0" err="1" smtClean="0">
                <a:solidFill>
                  <a:srgbClr val="FF0000"/>
                </a:solidFill>
              </a:rPr>
              <a:t>urease</a:t>
            </a:r>
            <a:r>
              <a:rPr lang="en-US" dirty="0" smtClean="0">
                <a:solidFill>
                  <a:srgbClr val="FF0000"/>
                </a:solidFill>
              </a:rPr>
              <a:t> </a:t>
            </a:r>
            <a:r>
              <a:rPr lang="en-US" dirty="0" smtClean="0"/>
              <a:t>activity can be done also</a:t>
            </a:r>
            <a:endParaRPr lang="ar-IQ"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H pylori</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algn="l">
              <a:buNone/>
            </a:pPr>
            <a:endParaRPr lang="en-US" dirty="0" smtClean="0"/>
          </a:p>
          <a:p>
            <a:pPr algn="l">
              <a:buNone/>
            </a:pPr>
            <a:r>
              <a:rPr lang="en-US" dirty="0" smtClean="0">
                <a:solidFill>
                  <a:srgbClr val="FF0000"/>
                </a:solidFill>
              </a:rPr>
              <a:t>Epidemiology &amp; Control H </a:t>
            </a:r>
            <a:r>
              <a:rPr lang="en-US" dirty="0" err="1" smtClean="0">
                <a:solidFill>
                  <a:srgbClr val="FF0000"/>
                </a:solidFill>
              </a:rPr>
              <a:t>pylorI</a:t>
            </a:r>
            <a:endParaRPr lang="en-US" dirty="0" smtClean="0">
              <a:solidFill>
                <a:srgbClr val="FF0000"/>
              </a:solidFill>
            </a:endParaRPr>
          </a:p>
          <a:p>
            <a:pPr algn="l">
              <a:buNone/>
            </a:pPr>
            <a:r>
              <a:rPr lang="en-US" dirty="0" smtClean="0"/>
              <a:t> present on the gastric mucosa of less than 20% of persons under age 30 but increases in prevalence to 40–60% of persons age 60, including persons who are asymptomatic. In developing countries, the prevalence of infection may be 80% or higher in </a:t>
            </a:r>
            <a:r>
              <a:rPr lang="en-US" dirty="0" err="1" smtClean="0"/>
              <a:t>adul</a:t>
            </a:r>
            <a:endParaRPr lang="ar-IQ"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err="1" smtClean="0">
                <a:solidFill>
                  <a:srgbClr val="FF0000"/>
                </a:solidFill>
              </a:rPr>
              <a:t>Haemophilus</a:t>
            </a:r>
            <a:r>
              <a:rPr lang="en-US" i="1" dirty="0" smtClean="0">
                <a:solidFill>
                  <a:srgbClr val="FF0000"/>
                </a:solidFill>
              </a:rPr>
              <a:t> </a:t>
            </a:r>
            <a:r>
              <a:rPr lang="en-US" i="1" dirty="0" err="1" smtClean="0">
                <a:solidFill>
                  <a:srgbClr val="FF0000"/>
                </a:solidFill>
              </a:rPr>
              <a:t>influenzae</a:t>
            </a:r>
            <a:endParaRPr lang="ar-IQ" i="1" dirty="0">
              <a:solidFill>
                <a:srgbClr val="FF0000"/>
              </a:solidFill>
            </a:endParaRPr>
          </a:p>
        </p:txBody>
      </p:sp>
      <p:sp>
        <p:nvSpPr>
          <p:cNvPr id="3" name="عنصر نائب للمحتوى 2"/>
          <p:cNvSpPr>
            <a:spLocks noGrp="1"/>
          </p:cNvSpPr>
          <p:nvPr>
            <p:ph idx="1"/>
          </p:nvPr>
        </p:nvSpPr>
        <p:spPr/>
        <p:txBody>
          <a:bodyPr>
            <a:normAutofit fontScale="70000" lnSpcReduction="20000"/>
          </a:bodyPr>
          <a:lstStyle/>
          <a:p>
            <a:pPr algn="l">
              <a:buNone/>
            </a:pPr>
            <a:r>
              <a:rPr lang="ar-IQ" dirty="0" smtClean="0"/>
              <a:t> </a:t>
            </a:r>
            <a:r>
              <a:rPr lang="en-US" dirty="0" smtClean="0"/>
              <a:t> </a:t>
            </a:r>
          </a:p>
          <a:p>
            <a:pPr algn="l">
              <a:buNone/>
            </a:pPr>
            <a:r>
              <a:rPr lang="en-US" i="1" dirty="0" smtClean="0"/>
              <a:t> </a:t>
            </a:r>
            <a:r>
              <a:rPr lang="en-US" i="1" dirty="0" err="1" smtClean="0">
                <a:solidFill>
                  <a:srgbClr val="FF0000"/>
                </a:solidFill>
              </a:rPr>
              <a:t>Haemophilus</a:t>
            </a:r>
            <a:r>
              <a:rPr lang="en-US" i="1" dirty="0" smtClean="0">
                <a:solidFill>
                  <a:srgbClr val="FF0000"/>
                </a:solidFill>
              </a:rPr>
              <a:t> </a:t>
            </a:r>
            <a:r>
              <a:rPr lang="en-US" i="1" dirty="0" err="1" smtClean="0">
                <a:solidFill>
                  <a:srgbClr val="FF0000"/>
                </a:solidFill>
              </a:rPr>
              <a:t>influenzae</a:t>
            </a:r>
            <a:r>
              <a:rPr lang="en-US" dirty="0" smtClean="0">
                <a:solidFill>
                  <a:srgbClr val="FF0000"/>
                </a:solidFill>
              </a:rPr>
              <a:t> </a:t>
            </a:r>
            <a:r>
              <a:rPr lang="en-US" dirty="0" smtClean="0"/>
              <a:t>is found on the mucous membranes of the upper respiratory tract in humans. It is an important cause of meningitis in children and occasionally causes respiratory tract infections in children and adults.</a:t>
            </a:r>
          </a:p>
          <a:p>
            <a:pPr algn="l"/>
            <a:r>
              <a:rPr lang="en-US" b="1" dirty="0" smtClean="0">
                <a:solidFill>
                  <a:srgbClr val="FF0000"/>
                </a:solidFill>
              </a:rPr>
              <a:t>Morphology &amp; Identification</a:t>
            </a:r>
          </a:p>
          <a:p>
            <a:pPr algn="l">
              <a:buNone/>
            </a:pPr>
            <a:r>
              <a:rPr lang="en-US" b="1" dirty="0" smtClean="0">
                <a:solidFill>
                  <a:srgbClr val="FF0000"/>
                </a:solidFill>
              </a:rPr>
              <a:t>A. TYPICAL ORGANISMS </a:t>
            </a:r>
            <a:r>
              <a:rPr lang="en-US" dirty="0" smtClean="0"/>
              <a:t>, the organisms are short </a:t>
            </a:r>
            <a:r>
              <a:rPr lang="en-US" b="1" dirty="0" smtClean="0"/>
              <a:t>(1.5 µm) </a:t>
            </a:r>
            <a:r>
              <a:rPr lang="en-US" b="1" dirty="0" err="1" smtClean="0"/>
              <a:t>coccoid</a:t>
            </a:r>
            <a:r>
              <a:rPr lang="en-US" b="1" dirty="0" smtClean="0"/>
              <a:t> bacilli,  Gram negative,</a:t>
            </a:r>
            <a:r>
              <a:rPr lang="en-US" dirty="0" smtClean="0"/>
              <a:t> sometimes occurring in pairs or short chains. In cultures, the morphology depends both on age and on the medium. At 6–8 hours in rich medium, the small </a:t>
            </a:r>
            <a:r>
              <a:rPr lang="en-US" dirty="0" err="1" smtClean="0"/>
              <a:t>coccobacillary</a:t>
            </a:r>
            <a:r>
              <a:rPr lang="en-US" dirty="0" smtClean="0"/>
              <a:t> forms predominate. Later there are longer rods, </a:t>
            </a:r>
            <a:r>
              <a:rPr lang="en-US" dirty="0" err="1" smtClean="0"/>
              <a:t>lysed</a:t>
            </a:r>
            <a:r>
              <a:rPr lang="en-US" dirty="0" smtClean="0"/>
              <a:t> bacteria, and very </a:t>
            </a:r>
            <a:r>
              <a:rPr lang="en-US" dirty="0" err="1" smtClean="0"/>
              <a:t>pleomorphic</a:t>
            </a:r>
            <a:r>
              <a:rPr lang="en-US" dirty="0" smtClean="0"/>
              <a:t> forms. Organisms in young cultures (6–18 hours) on enriched medium have a definite </a:t>
            </a:r>
            <a:r>
              <a:rPr lang="en-US" smtClean="0"/>
              <a:t>capsule.</a:t>
            </a:r>
            <a:endParaRPr lang="en-US" dirty="0" smtClean="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err="1" smtClean="0">
                <a:solidFill>
                  <a:srgbClr val="FF0000"/>
                </a:solidFill>
              </a:rPr>
              <a:t>Haemophilus</a:t>
            </a:r>
            <a:r>
              <a:rPr lang="en-US" i="1" dirty="0" smtClean="0">
                <a:solidFill>
                  <a:srgbClr val="FF0000"/>
                </a:solidFill>
              </a:rPr>
              <a:t> </a:t>
            </a:r>
            <a:r>
              <a:rPr lang="en-US" i="1" dirty="0" err="1" smtClean="0">
                <a:solidFill>
                  <a:srgbClr val="FF0000"/>
                </a:solidFill>
              </a:rPr>
              <a:t>influenzae</a:t>
            </a:r>
            <a:endParaRPr lang="ar-IQ" dirty="0"/>
          </a:p>
        </p:txBody>
      </p:sp>
      <p:sp>
        <p:nvSpPr>
          <p:cNvPr id="3" name="عنصر نائب للمحتوى 2"/>
          <p:cNvSpPr>
            <a:spLocks noGrp="1"/>
          </p:cNvSpPr>
          <p:nvPr>
            <p:ph idx="1"/>
          </p:nvPr>
        </p:nvSpPr>
        <p:spPr/>
        <p:txBody>
          <a:bodyPr>
            <a:normAutofit fontScale="77500" lnSpcReduction="20000"/>
          </a:bodyPr>
          <a:lstStyle/>
          <a:p>
            <a:pPr algn="l">
              <a:buNone/>
            </a:pPr>
            <a:r>
              <a:rPr lang="en-US" b="1" dirty="0" smtClean="0">
                <a:solidFill>
                  <a:srgbClr val="FF0000"/>
                </a:solidFill>
              </a:rPr>
              <a:t>B. CULTURE</a:t>
            </a:r>
          </a:p>
          <a:p>
            <a:pPr algn="l">
              <a:buNone/>
            </a:pPr>
            <a:r>
              <a:rPr lang="en-US" b="1" dirty="0" smtClean="0"/>
              <a:t>On chocolate agar,</a:t>
            </a:r>
            <a:r>
              <a:rPr lang="en-US" dirty="0" smtClean="0"/>
              <a:t> flat, grayish-brown colonies with diameters of 1–2 mm are present after 24 hours of incubation</a:t>
            </a:r>
            <a:r>
              <a:rPr lang="en-US" b="1" dirty="0" smtClean="0"/>
              <a:t>. </a:t>
            </a:r>
            <a:r>
              <a:rPr lang="en-US" b="1" dirty="0" err="1" smtClean="0"/>
              <a:t>IsoVitaleX</a:t>
            </a:r>
            <a:r>
              <a:rPr lang="en-US" b="1" dirty="0" smtClean="0"/>
              <a:t> in media enhances growth.</a:t>
            </a:r>
            <a:r>
              <a:rPr lang="en-US" dirty="0" smtClean="0"/>
              <a:t>  </a:t>
            </a:r>
          </a:p>
          <a:p>
            <a:pPr algn="l">
              <a:buNone/>
            </a:pPr>
            <a:r>
              <a:rPr lang="en-US" b="1" dirty="0" smtClean="0">
                <a:solidFill>
                  <a:srgbClr val="FF0000"/>
                </a:solidFill>
              </a:rPr>
              <a:t>C. GROWTH CHARACTERISTICS</a:t>
            </a:r>
          </a:p>
          <a:p>
            <a:pPr algn="l">
              <a:buNone/>
            </a:pPr>
            <a:r>
              <a:rPr lang="en-US" dirty="0" smtClean="0"/>
              <a:t> Identification of organisms of the </a:t>
            </a:r>
            <a:r>
              <a:rPr lang="en-US" dirty="0" err="1" smtClean="0"/>
              <a:t>haemophilus</a:t>
            </a:r>
            <a:r>
              <a:rPr lang="en-US" dirty="0" smtClean="0"/>
              <a:t> group depends in part upon demonstrating the need for certain growth factors called X and V. Factor X acts physiologically as </a:t>
            </a:r>
            <a:r>
              <a:rPr lang="en-US" dirty="0" err="1" smtClean="0"/>
              <a:t>hemin</a:t>
            </a:r>
            <a:r>
              <a:rPr lang="en-US" dirty="0" smtClean="0"/>
              <a:t>; factor V can be replaced by </a:t>
            </a:r>
            <a:r>
              <a:rPr lang="en-US" dirty="0" err="1" smtClean="0"/>
              <a:t>nicotinamide</a:t>
            </a:r>
            <a:r>
              <a:rPr lang="en-US" dirty="0" smtClean="0"/>
              <a:t> adenine nucleotide (NAD) or other coenzymes. Colonies of staphylococci on sheep blood agar cause the release of NAD, yielding the satellite growth</a:t>
            </a:r>
            <a:endParaRPr lang="ar-IQ"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err="1" smtClean="0">
                <a:solidFill>
                  <a:srgbClr val="FF0000"/>
                </a:solidFill>
              </a:rPr>
              <a:t>Haemophilus</a:t>
            </a:r>
            <a:r>
              <a:rPr lang="en-US" i="1" dirty="0" smtClean="0">
                <a:solidFill>
                  <a:srgbClr val="FF0000"/>
                </a:solidFill>
              </a:rPr>
              <a:t> </a:t>
            </a:r>
            <a:r>
              <a:rPr lang="en-US" i="1" dirty="0" err="1" smtClean="0">
                <a:solidFill>
                  <a:srgbClr val="FF0000"/>
                </a:solidFill>
              </a:rPr>
              <a:t>influenzae</a:t>
            </a:r>
            <a:endParaRPr lang="ar-IQ" dirty="0"/>
          </a:p>
        </p:txBody>
      </p:sp>
      <p:sp>
        <p:nvSpPr>
          <p:cNvPr id="3" name="عنصر نائب للمحتوى 2"/>
          <p:cNvSpPr>
            <a:spLocks noGrp="1"/>
          </p:cNvSpPr>
          <p:nvPr>
            <p:ph idx="1"/>
          </p:nvPr>
        </p:nvSpPr>
        <p:spPr/>
        <p:txBody>
          <a:bodyPr>
            <a:normAutofit fontScale="77500" lnSpcReduction="20000"/>
          </a:bodyPr>
          <a:lstStyle/>
          <a:p>
            <a:pPr algn="l">
              <a:buNone/>
            </a:pPr>
            <a:r>
              <a:rPr lang="en-US" dirty="0" smtClean="0">
                <a:solidFill>
                  <a:srgbClr val="FF0000"/>
                </a:solidFill>
              </a:rPr>
              <a:t>Pathogenesis</a:t>
            </a:r>
          </a:p>
          <a:p>
            <a:pPr algn="l">
              <a:buNone/>
            </a:pPr>
            <a:r>
              <a:rPr lang="en-US" i="1" dirty="0" smtClean="0"/>
              <a:t> </a:t>
            </a:r>
            <a:r>
              <a:rPr lang="en-US" i="1" dirty="0" smtClean="0">
                <a:solidFill>
                  <a:srgbClr val="FF0000"/>
                </a:solidFill>
              </a:rPr>
              <a:t>H </a:t>
            </a:r>
            <a:r>
              <a:rPr lang="en-US" i="1" dirty="0" err="1" smtClean="0">
                <a:solidFill>
                  <a:srgbClr val="FF0000"/>
                </a:solidFill>
              </a:rPr>
              <a:t>influenzae</a:t>
            </a:r>
            <a:r>
              <a:rPr lang="en-US" dirty="0" smtClean="0">
                <a:solidFill>
                  <a:srgbClr val="FF0000"/>
                </a:solidFill>
              </a:rPr>
              <a:t> </a:t>
            </a:r>
            <a:r>
              <a:rPr lang="en-US" b="1" dirty="0" smtClean="0">
                <a:solidFill>
                  <a:srgbClr val="FF0000"/>
                </a:solidFill>
              </a:rPr>
              <a:t>produces no </a:t>
            </a:r>
            <a:r>
              <a:rPr lang="en-US" b="1" dirty="0" err="1" smtClean="0">
                <a:solidFill>
                  <a:srgbClr val="FF0000"/>
                </a:solidFill>
              </a:rPr>
              <a:t>exotoxin</a:t>
            </a:r>
            <a:r>
              <a:rPr lang="en-US" dirty="0" smtClean="0"/>
              <a:t>. The non encapsulated organism is a regular member of the normal respiratory flora of humans. The capsule is </a:t>
            </a:r>
            <a:r>
              <a:rPr lang="en-US" dirty="0" err="1" smtClean="0"/>
              <a:t>antiphagocytic</a:t>
            </a:r>
            <a:r>
              <a:rPr lang="en-US" dirty="0" smtClean="0"/>
              <a:t> in the absence of specific </a:t>
            </a:r>
            <a:r>
              <a:rPr lang="en-US" dirty="0" err="1" smtClean="0"/>
              <a:t>anticapsular</a:t>
            </a:r>
            <a:r>
              <a:rPr lang="en-US" dirty="0" smtClean="0"/>
              <a:t> antibodies. </a:t>
            </a:r>
            <a:r>
              <a:rPr lang="en-US" b="1" dirty="0" smtClean="0">
                <a:solidFill>
                  <a:schemeClr val="tx2"/>
                </a:solidFill>
              </a:rPr>
              <a:t>The </a:t>
            </a:r>
            <a:r>
              <a:rPr lang="en-US" b="1" dirty="0" err="1" smtClean="0">
                <a:solidFill>
                  <a:schemeClr val="tx2"/>
                </a:solidFill>
              </a:rPr>
              <a:t>polyribose</a:t>
            </a:r>
            <a:r>
              <a:rPr lang="en-US" b="1" dirty="0" smtClean="0">
                <a:solidFill>
                  <a:schemeClr val="tx2"/>
                </a:solidFill>
              </a:rPr>
              <a:t> phosphate capsule of type </a:t>
            </a:r>
            <a:r>
              <a:rPr lang="en-US" b="1" i="1" dirty="0" smtClean="0">
                <a:solidFill>
                  <a:schemeClr val="tx2"/>
                </a:solidFill>
              </a:rPr>
              <a:t>b H </a:t>
            </a:r>
            <a:r>
              <a:rPr lang="en-US" b="1" i="1" dirty="0" err="1" smtClean="0">
                <a:solidFill>
                  <a:schemeClr val="tx2"/>
                </a:solidFill>
              </a:rPr>
              <a:t>influenzae</a:t>
            </a:r>
            <a:r>
              <a:rPr lang="en-US" b="1" dirty="0" smtClean="0">
                <a:solidFill>
                  <a:schemeClr val="tx2"/>
                </a:solidFill>
              </a:rPr>
              <a:t> is the major virulence factor. </a:t>
            </a:r>
            <a:r>
              <a:rPr lang="en-US" b="1" dirty="0" smtClean="0"/>
              <a:t>Type b H </a:t>
            </a:r>
            <a:r>
              <a:rPr lang="en-US" b="1" dirty="0" err="1" smtClean="0"/>
              <a:t>influenzae</a:t>
            </a:r>
            <a:r>
              <a:rPr lang="en-US" b="1" dirty="0" smtClean="0"/>
              <a:t> causes meningitis, pneumonia and </a:t>
            </a:r>
            <a:r>
              <a:rPr lang="en-US" b="1" dirty="0" err="1" smtClean="0"/>
              <a:t>empyema</a:t>
            </a:r>
            <a:r>
              <a:rPr lang="en-US" b="1" dirty="0" smtClean="0"/>
              <a:t>, </a:t>
            </a:r>
            <a:r>
              <a:rPr lang="en-US" b="1" dirty="0" err="1" smtClean="0"/>
              <a:t>epiglottitis</a:t>
            </a:r>
            <a:r>
              <a:rPr lang="en-US" b="1" dirty="0" smtClean="0"/>
              <a:t>, </a:t>
            </a:r>
            <a:r>
              <a:rPr lang="en-US" b="1" dirty="0" err="1" smtClean="0"/>
              <a:t>cellulitis</a:t>
            </a:r>
            <a:r>
              <a:rPr lang="en-US" b="1" dirty="0" smtClean="0"/>
              <a:t>, septic arthritis, and occasionally other forms of invasive infection.</a:t>
            </a:r>
            <a:endParaRPr lang="en-US" dirty="0" smtClean="0"/>
          </a:p>
          <a:p>
            <a:pPr algn="l">
              <a:buNone/>
            </a:pPr>
            <a:r>
              <a:rPr lang="en-US" i="1" dirty="0" smtClean="0"/>
              <a:t>H </a:t>
            </a:r>
            <a:r>
              <a:rPr lang="en-US" i="1" dirty="0" err="1" smtClean="0"/>
              <a:t>influenzae</a:t>
            </a:r>
            <a:r>
              <a:rPr lang="en-US" dirty="0" smtClean="0"/>
              <a:t> type b and </a:t>
            </a:r>
            <a:r>
              <a:rPr lang="en-US" dirty="0" err="1" smtClean="0"/>
              <a:t>pneumococci</a:t>
            </a:r>
            <a:r>
              <a:rPr lang="en-US" dirty="0" smtClean="0"/>
              <a:t> are two of the most common </a:t>
            </a:r>
            <a:r>
              <a:rPr lang="en-US" b="1" dirty="0" smtClean="0">
                <a:solidFill>
                  <a:schemeClr val="tx2"/>
                </a:solidFill>
              </a:rPr>
              <a:t>etiologic agents of bacterial </a:t>
            </a:r>
            <a:r>
              <a:rPr lang="en-US" b="1" dirty="0" err="1" smtClean="0">
                <a:solidFill>
                  <a:schemeClr val="tx2"/>
                </a:solidFill>
              </a:rPr>
              <a:t>otitis</a:t>
            </a:r>
            <a:r>
              <a:rPr lang="en-US" b="1" dirty="0" smtClean="0">
                <a:solidFill>
                  <a:schemeClr val="tx2"/>
                </a:solidFill>
              </a:rPr>
              <a:t> media and acute sinusiti</a:t>
            </a:r>
            <a:r>
              <a:rPr lang="en-US" dirty="0" smtClean="0"/>
              <a:t>s.</a:t>
            </a:r>
            <a:endParaRPr lang="ar-IQ"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err="1" smtClean="0">
                <a:solidFill>
                  <a:srgbClr val="FF0000"/>
                </a:solidFill>
              </a:rPr>
              <a:t>Haemophilus</a:t>
            </a:r>
            <a:r>
              <a:rPr lang="en-US" i="1" dirty="0" smtClean="0">
                <a:solidFill>
                  <a:srgbClr val="FF0000"/>
                </a:solidFill>
              </a:rPr>
              <a:t> </a:t>
            </a:r>
            <a:r>
              <a:rPr lang="en-US" i="1" dirty="0" err="1" smtClean="0">
                <a:solidFill>
                  <a:srgbClr val="FF0000"/>
                </a:solidFill>
              </a:rPr>
              <a:t>influenzae</a:t>
            </a:r>
            <a:endParaRPr lang="ar-IQ"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b="1" dirty="0" smtClean="0">
                <a:solidFill>
                  <a:srgbClr val="FF0000"/>
                </a:solidFill>
              </a:rPr>
              <a:t> D. VARIATION </a:t>
            </a:r>
            <a:r>
              <a:rPr lang="en-US" dirty="0" smtClean="0"/>
              <a:t>In addition to morphologic variation</a:t>
            </a:r>
            <a:r>
              <a:rPr lang="en-US" i="1" dirty="0" smtClean="0"/>
              <a:t>, H </a:t>
            </a:r>
            <a:r>
              <a:rPr lang="en-US" i="1" dirty="0" err="1" smtClean="0"/>
              <a:t>influenzae</a:t>
            </a:r>
            <a:r>
              <a:rPr lang="en-US" i="1" dirty="0" smtClean="0"/>
              <a:t> </a:t>
            </a:r>
            <a:r>
              <a:rPr lang="en-US" dirty="0" smtClean="0"/>
              <a:t>has a marked tendency to lose its capsule and the associated type specificity. </a:t>
            </a:r>
          </a:p>
          <a:p>
            <a:pPr algn="l">
              <a:buNone/>
            </a:pPr>
            <a:r>
              <a:rPr lang="en-US" b="1" dirty="0" smtClean="0"/>
              <a:t> </a:t>
            </a:r>
            <a:r>
              <a:rPr lang="en-US" b="1" dirty="0" smtClean="0">
                <a:solidFill>
                  <a:srgbClr val="FF0000"/>
                </a:solidFill>
              </a:rPr>
              <a:t>E. TRANSFORMATION</a:t>
            </a:r>
            <a:r>
              <a:rPr lang="en-US" dirty="0" smtClean="0">
                <a:solidFill>
                  <a:srgbClr val="FF0000"/>
                </a:solidFill>
              </a:rPr>
              <a:t> </a:t>
            </a:r>
            <a:r>
              <a:rPr lang="en-US" dirty="0" smtClean="0"/>
              <a:t>Under proper experimental circumstances, the DNA extracted from a given type of </a:t>
            </a:r>
            <a:r>
              <a:rPr lang="en-US" i="1" dirty="0" smtClean="0"/>
              <a:t>H </a:t>
            </a:r>
            <a:r>
              <a:rPr lang="en-US" i="1" dirty="0" err="1" smtClean="0"/>
              <a:t>influenzae</a:t>
            </a:r>
            <a:r>
              <a:rPr lang="en-US" dirty="0" smtClean="0"/>
              <a:t> is capable of transferring that type specificity to other cells (transformation). Resistance to </a:t>
            </a:r>
            <a:r>
              <a:rPr lang="en-US" dirty="0" err="1" smtClean="0"/>
              <a:t>ampicillin</a:t>
            </a:r>
            <a:r>
              <a:rPr lang="en-US" dirty="0" smtClean="0"/>
              <a:t> and </a:t>
            </a:r>
            <a:r>
              <a:rPr lang="en-US" dirty="0" err="1" smtClean="0"/>
              <a:t>chloramphenicol</a:t>
            </a:r>
            <a:r>
              <a:rPr lang="en-US" dirty="0" smtClean="0"/>
              <a:t> is controlled by genes on transmissible plasmids.</a:t>
            </a:r>
          </a:p>
          <a:p>
            <a:pPr algn="l">
              <a:buNone/>
            </a:pPr>
            <a:r>
              <a:rPr lang="en-US" b="1" dirty="0" smtClean="0">
                <a:solidFill>
                  <a:srgbClr val="FF0000"/>
                </a:solidFill>
              </a:rPr>
              <a:t>Antigenic Structure</a:t>
            </a:r>
            <a:r>
              <a:rPr lang="en-US" dirty="0" smtClean="0">
                <a:solidFill>
                  <a:srgbClr val="FF0000"/>
                </a:solidFill>
              </a:rPr>
              <a:t> </a:t>
            </a:r>
            <a:r>
              <a:rPr lang="en-US" dirty="0" smtClean="0"/>
              <a:t>Encapsulated </a:t>
            </a:r>
            <a:r>
              <a:rPr lang="en-US" i="1" dirty="0" smtClean="0"/>
              <a:t>H </a:t>
            </a:r>
            <a:r>
              <a:rPr lang="en-US" b="1" i="1" dirty="0" err="1" smtClean="0"/>
              <a:t>influenzae</a:t>
            </a:r>
            <a:r>
              <a:rPr lang="en-US" b="1" dirty="0" smtClean="0"/>
              <a:t> contains capsular</a:t>
            </a:r>
            <a:r>
              <a:rPr lang="en-US" dirty="0" smtClean="0"/>
              <a:t> polysaccharides (MW &gt; 150,000) </a:t>
            </a:r>
            <a:r>
              <a:rPr lang="en-US" dirty="0" smtClean="0">
                <a:solidFill>
                  <a:srgbClr val="FF0000"/>
                </a:solidFill>
              </a:rPr>
              <a:t>of one of six types (a–f). </a:t>
            </a:r>
            <a:r>
              <a:rPr lang="en-US" dirty="0" smtClean="0"/>
              <a:t>The capsular antigen of type b is a </a:t>
            </a:r>
            <a:r>
              <a:rPr lang="en-US" dirty="0" err="1" smtClean="0"/>
              <a:t>polyribose-ribitol</a:t>
            </a:r>
            <a:r>
              <a:rPr lang="en-US" dirty="0" smtClean="0"/>
              <a:t> phosphate (PRP). Encapsulated H </a:t>
            </a:r>
            <a:r>
              <a:rPr lang="en-US" dirty="0" err="1" smtClean="0"/>
              <a:t>influenzae</a:t>
            </a:r>
            <a:r>
              <a:rPr lang="en-US" dirty="0" smtClean="0"/>
              <a:t> can be typed by slide agglutination</a:t>
            </a:r>
            <a:r>
              <a:rPr lang="en-US" b="1" dirty="0" smtClean="0"/>
              <a:t>,  A capsule swelling test with specific antiserum is analogous to the </a:t>
            </a:r>
            <a:r>
              <a:rPr lang="en-US" b="1" dirty="0" err="1" smtClean="0"/>
              <a:t>quellung</a:t>
            </a:r>
            <a:r>
              <a:rPr lang="en-US" b="1" dirty="0" smtClean="0"/>
              <a:t> test for </a:t>
            </a:r>
            <a:r>
              <a:rPr lang="en-US" dirty="0" err="1" smtClean="0"/>
              <a:t>pneumococci</a:t>
            </a:r>
            <a:r>
              <a:rPr lang="en-US" dirty="0" smtClean="0"/>
              <a:t>. Typing can also be </a:t>
            </a:r>
            <a:r>
              <a:rPr lang="en-US" b="1" dirty="0" smtClean="0"/>
              <a:t>done by </a:t>
            </a:r>
            <a:r>
              <a:rPr lang="en-US" b="1" dirty="0" err="1" smtClean="0"/>
              <a:t>immunofluorescence</a:t>
            </a:r>
            <a:endParaRPr lang="ar-IQ"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err="1" smtClean="0">
                <a:solidFill>
                  <a:srgbClr val="FF0000"/>
                </a:solidFill>
              </a:rPr>
              <a:t>Haemophilus</a:t>
            </a:r>
            <a:r>
              <a:rPr lang="en-US" i="1" dirty="0" smtClean="0">
                <a:solidFill>
                  <a:srgbClr val="FF0000"/>
                </a:solidFill>
              </a:rPr>
              <a:t> </a:t>
            </a:r>
            <a:r>
              <a:rPr lang="en-US" i="1" dirty="0" err="1" smtClean="0">
                <a:solidFill>
                  <a:srgbClr val="FF0000"/>
                </a:solidFill>
              </a:rPr>
              <a:t>influenzae</a:t>
            </a:r>
            <a:endParaRPr lang="ar-IQ" dirty="0"/>
          </a:p>
        </p:txBody>
      </p:sp>
      <p:sp>
        <p:nvSpPr>
          <p:cNvPr id="3" name="عنصر نائب للمحتوى 2"/>
          <p:cNvSpPr>
            <a:spLocks noGrp="1"/>
          </p:cNvSpPr>
          <p:nvPr>
            <p:ph idx="1"/>
          </p:nvPr>
        </p:nvSpPr>
        <p:spPr/>
        <p:txBody>
          <a:bodyPr>
            <a:normAutofit fontScale="55000" lnSpcReduction="20000"/>
          </a:bodyPr>
          <a:lstStyle/>
          <a:p>
            <a:pPr algn="l"/>
            <a:endParaRPr lang="en-US" dirty="0" smtClean="0"/>
          </a:p>
          <a:p>
            <a:pPr algn="l"/>
            <a:r>
              <a:rPr lang="en-US" b="1" dirty="0" smtClean="0">
                <a:solidFill>
                  <a:srgbClr val="FF0000"/>
                </a:solidFill>
              </a:rPr>
              <a:t>Diagnostic Laboratory Test</a:t>
            </a:r>
          </a:p>
          <a:p>
            <a:pPr algn="l">
              <a:buNone/>
            </a:pPr>
            <a:r>
              <a:rPr lang="en-US" b="1" dirty="0" smtClean="0">
                <a:solidFill>
                  <a:srgbClr val="FF0000"/>
                </a:solidFill>
              </a:rPr>
              <a:t>A. SPECIMENS  </a:t>
            </a:r>
            <a:r>
              <a:rPr lang="en-US" dirty="0" smtClean="0"/>
              <a:t>consist of nasopharyngeal swabs, pus, blood, and spinal fluid for smears and cultures.</a:t>
            </a:r>
          </a:p>
          <a:p>
            <a:pPr algn="l">
              <a:buNone/>
            </a:pPr>
            <a:r>
              <a:rPr lang="en-US" b="1" dirty="0" smtClean="0">
                <a:solidFill>
                  <a:srgbClr val="FF0000"/>
                </a:solidFill>
              </a:rPr>
              <a:t> B. DIRECT IDENTIFICATION</a:t>
            </a:r>
          </a:p>
          <a:p>
            <a:pPr algn="l">
              <a:buNone/>
            </a:pPr>
            <a:r>
              <a:rPr lang="en-US" b="1" dirty="0" smtClean="0">
                <a:solidFill>
                  <a:schemeClr val="accent1"/>
                </a:solidFill>
              </a:rPr>
              <a:t>Commercial kits are available for immunologic detection of </a:t>
            </a:r>
            <a:r>
              <a:rPr lang="en-US" b="1" i="1" dirty="0" smtClean="0">
                <a:solidFill>
                  <a:schemeClr val="accent1"/>
                </a:solidFill>
              </a:rPr>
              <a:t>H </a:t>
            </a:r>
            <a:r>
              <a:rPr lang="en-US" b="1" i="1" dirty="0" err="1" smtClean="0">
                <a:solidFill>
                  <a:schemeClr val="accent1"/>
                </a:solidFill>
              </a:rPr>
              <a:t>influenzae</a:t>
            </a:r>
            <a:r>
              <a:rPr lang="en-US" b="1" dirty="0" smtClean="0">
                <a:solidFill>
                  <a:schemeClr val="accent1"/>
                </a:solidFill>
              </a:rPr>
              <a:t> antigens in spinal fluid. A positive test indicates that the fluid contains high concentrations of specific polysaccharide from H </a:t>
            </a:r>
            <a:r>
              <a:rPr lang="en-US" b="1" i="1" dirty="0" err="1" smtClean="0">
                <a:solidFill>
                  <a:schemeClr val="accent1"/>
                </a:solidFill>
              </a:rPr>
              <a:t>influenzae</a:t>
            </a:r>
            <a:r>
              <a:rPr lang="en-US" b="1" i="1" dirty="0" smtClean="0">
                <a:solidFill>
                  <a:schemeClr val="accent1"/>
                </a:solidFill>
              </a:rPr>
              <a:t> type </a:t>
            </a:r>
            <a:r>
              <a:rPr lang="en-US" i="1" dirty="0" smtClean="0"/>
              <a:t>b. </a:t>
            </a:r>
            <a:endParaRPr lang="en-US" dirty="0" smtClean="0"/>
          </a:p>
          <a:p>
            <a:pPr algn="l">
              <a:buNone/>
            </a:pPr>
            <a:r>
              <a:rPr lang="en-US" b="1" dirty="0" smtClean="0">
                <a:solidFill>
                  <a:srgbClr val="FF0000"/>
                </a:solidFill>
              </a:rPr>
              <a:t> C. CULTURE </a:t>
            </a:r>
            <a:r>
              <a:rPr lang="en-US" dirty="0" smtClean="0"/>
              <a:t>Specimens are grown </a:t>
            </a:r>
            <a:r>
              <a:rPr lang="en-US" b="1" dirty="0" smtClean="0">
                <a:solidFill>
                  <a:srgbClr val="FF0000"/>
                </a:solidFill>
              </a:rPr>
              <a:t>on </a:t>
            </a:r>
            <a:r>
              <a:rPr lang="en-US" b="1" dirty="0" err="1" smtClean="0">
                <a:solidFill>
                  <a:srgbClr val="FF0000"/>
                </a:solidFill>
              </a:rPr>
              <a:t>IsoVitaleX</a:t>
            </a:r>
            <a:r>
              <a:rPr lang="en-US" b="1" dirty="0" smtClean="0">
                <a:solidFill>
                  <a:srgbClr val="FF0000"/>
                </a:solidFill>
              </a:rPr>
              <a:t>-enriched chocolate agar until </a:t>
            </a:r>
            <a:r>
              <a:rPr lang="en-US" dirty="0" smtClean="0"/>
              <a:t>typical colonies appear</a:t>
            </a:r>
            <a:r>
              <a:rPr lang="en-US" i="1" dirty="0" smtClean="0"/>
              <a:t>. H </a:t>
            </a:r>
            <a:r>
              <a:rPr lang="en-US" i="1" dirty="0" err="1" smtClean="0"/>
              <a:t>influenzae</a:t>
            </a:r>
            <a:r>
              <a:rPr lang="en-US" dirty="0" smtClean="0"/>
              <a:t> is differentiated from related gram-negative bacilli by </a:t>
            </a:r>
            <a:r>
              <a:rPr lang="en-US" b="1" dirty="0" smtClean="0">
                <a:solidFill>
                  <a:srgbClr val="FF0000"/>
                </a:solidFill>
              </a:rPr>
              <a:t>its requirements for X and V factors and by its lack of </a:t>
            </a:r>
            <a:r>
              <a:rPr lang="en-US" b="1" dirty="0" err="1" smtClean="0">
                <a:solidFill>
                  <a:srgbClr val="FF0000"/>
                </a:solidFill>
              </a:rPr>
              <a:t>hemolysis</a:t>
            </a:r>
            <a:r>
              <a:rPr lang="en-US" b="1" dirty="0" smtClean="0">
                <a:solidFill>
                  <a:srgbClr val="FF0000"/>
                </a:solidFill>
              </a:rPr>
              <a:t> on blood agar .</a:t>
            </a:r>
            <a:r>
              <a:rPr lang="en-US" dirty="0" smtClean="0"/>
              <a:t> Tests for X (</a:t>
            </a:r>
            <a:r>
              <a:rPr lang="en-US" dirty="0" err="1" smtClean="0"/>
              <a:t>heme</a:t>
            </a:r>
            <a:r>
              <a:rPr lang="en-US" dirty="0" smtClean="0"/>
              <a:t>) and V (</a:t>
            </a:r>
            <a:r>
              <a:rPr lang="en-US" dirty="0" err="1" smtClean="0"/>
              <a:t>nicotinamide</a:t>
            </a:r>
            <a:r>
              <a:rPr lang="en-US" dirty="0" smtClean="0"/>
              <a:t>-adenine </a:t>
            </a:r>
            <a:r>
              <a:rPr lang="en-US" dirty="0" err="1" smtClean="0"/>
              <a:t>dinucleotide</a:t>
            </a:r>
            <a:r>
              <a:rPr lang="en-US" dirty="0" smtClean="0"/>
              <a:t>) factor requirements can be done in several ways. The </a:t>
            </a:r>
            <a:r>
              <a:rPr lang="en-US" dirty="0" err="1" smtClean="0"/>
              <a:t>Haemophilus</a:t>
            </a:r>
            <a:r>
              <a:rPr lang="en-US" dirty="0" smtClean="0"/>
              <a:t> species that require V factor grow around paper strips or disks containing V factor placed on the surface of agar that has been autoclaved before the blood was added (V factor is heat-labile). Alternatively, a strip containing X factor can be placed in parallel with one containing V factor on agar deficient in these nutrients. Growth of </a:t>
            </a:r>
            <a:r>
              <a:rPr lang="en-US" dirty="0" err="1" smtClean="0"/>
              <a:t>Haemophilus</a:t>
            </a:r>
            <a:r>
              <a:rPr lang="en-US" dirty="0" smtClean="0"/>
              <a:t> in the area between the strips indicates requirement for both factors.. </a:t>
            </a:r>
            <a:endParaRPr lang="ar-IQ"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err="1" smtClean="0">
                <a:solidFill>
                  <a:srgbClr val="FF0000"/>
                </a:solidFill>
              </a:rPr>
              <a:t>Haemophilus</a:t>
            </a:r>
            <a:r>
              <a:rPr lang="en-US" i="1" dirty="0" smtClean="0">
                <a:solidFill>
                  <a:srgbClr val="FF0000"/>
                </a:solidFill>
              </a:rPr>
              <a:t> </a:t>
            </a:r>
            <a:r>
              <a:rPr lang="en-US" i="1" dirty="0" err="1" smtClean="0">
                <a:solidFill>
                  <a:srgbClr val="FF0000"/>
                </a:solidFill>
              </a:rPr>
              <a:t>influenzae</a:t>
            </a:r>
            <a:endParaRPr lang="ar-IQ" dirty="0"/>
          </a:p>
        </p:txBody>
      </p:sp>
      <p:sp>
        <p:nvSpPr>
          <p:cNvPr id="3" name="عنصر نائب للمحتوى 2"/>
          <p:cNvSpPr>
            <a:spLocks noGrp="1"/>
          </p:cNvSpPr>
          <p:nvPr>
            <p:ph idx="1"/>
          </p:nvPr>
        </p:nvSpPr>
        <p:spPr/>
        <p:txBody>
          <a:bodyPr/>
          <a:lstStyle/>
          <a:p>
            <a:pPr algn="l">
              <a:buNone/>
            </a:pPr>
            <a:r>
              <a:rPr lang="en-US" dirty="0" smtClean="0">
                <a:solidFill>
                  <a:srgbClr val="FF0000"/>
                </a:solidFill>
              </a:rPr>
              <a:t>Epidemiology, Prevention, &amp; Control </a:t>
            </a:r>
          </a:p>
          <a:p>
            <a:pPr algn="l">
              <a:buNone/>
            </a:pPr>
            <a:r>
              <a:rPr lang="en-US" dirty="0" smtClean="0"/>
              <a:t> Encapsulated </a:t>
            </a:r>
            <a:r>
              <a:rPr lang="en-US" i="1" dirty="0" smtClean="0">
                <a:solidFill>
                  <a:schemeClr val="accent1"/>
                </a:solidFill>
              </a:rPr>
              <a:t>H </a:t>
            </a:r>
            <a:r>
              <a:rPr lang="en-US" i="1" dirty="0" err="1" smtClean="0">
                <a:solidFill>
                  <a:schemeClr val="accent1"/>
                </a:solidFill>
              </a:rPr>
              <a:t>influenzae</a:t>
            </a:r>
            <a:r>
              <a:rPr lang="en-US" i="1" dirty="0" smtClean="0">
                <a:solidFill>
                  <a:schemeClr val="accent1"/>
                </a:solidFill>
              </a:rPr>
              <a:t> </a:t>
            </a:r>
            <a:r>
              <a:rPr lang="en-US" dirty="0" smtClean="0">
                <a:solidFill>
                  <a:schemeClr val="accent1"/>
                </a:solidFill>
              </a:rPr>
              <a:t>type b is </a:t>
            </a:r>
            <a:r>
              <a:rPr lang="en-US" dirty="0" smtClean="0"/>
              <a:t>transmitted from person to person by the respiratory route. </a:t>
            </a:r>
            <a:r>
              <a:rPr lang="en-US" i="1" dirty="0" smtClean="0"/>
              <a:t>H </a:t>
            </a:r>
            <a:r>
              <a:rPr lang="en-US" i="1" dirty="0" err="1" smtClean="0"/>
              <a:t>influenza</a:t>
            </a:r>
            <a:r>
              <a:rPr lang="en-US" dirty="0" err="1" smtClean="0"/>
              <a:t>e</a:t>
            </a:r>
            <a:r>
              <a:rPr lang="en-US" dirty="0" smtClean="0"/>
              <a:t> type b disease can be prevented by administration of </a:t>
            </a:r>
            <a:r>
              <a:rPr lang="en-US" dirty="0" err="1" smtClean="0"/>
              <a:t>Haemophilus</a:t>
            </a:r>
            <a:r>
              <a:rPr lang="en-US" dirty="0" smtClean="0"/>
              <a:t> b conjugate vaccine to children</a:t>
            </a:r>
            <a:endParaRPr lang="ar-IQ" dirty="0" smtClean="0"/>
          </a:p>
          <a:p>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S .</a:t>
            </a:r>
            <a:r>
              <a:rPr lang="en-US" i="1" dirty="0" err="1" smtClean="0">
                <a:solidFill>
                  <a:srgbClr val="FF0000"/>
                </a:solidFill>
              </a:rPr>
              <a:t>aureus</a:t>
            </a:r>
            <a:r>
              <a:rPr lang="en-US" dirty="0" smtClean="0">
                <a:solidFill>
                  <a:srgbClr val="FF0000"/>
                </a:solidFill>
              </a:rPr>
              <a:t> Diseases</a:t>
            </a:r>
            <a:endParaRPr lang="ar-IQ"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pPr algn="l">
              <a:buNone/>
            </a:pPr>
            <a:r>
              <a:rPr lang="en-US" b="1" dirty="0" smtClean="0"/>
              <a:t> </a:t>
            </a:r>
            <a:r>
              <a:rPr lang="en-US" b="1" dirty="0" smtClean="0">
                <a:solidFill>
                  <a:srgbClr val="FF0000"/>
                </a:solidFill>
              </a:rPr>
              <a:t>-furuncle </a:t>
            </a:r>
            <a:r>
              <a:rPr lang="en-US" dirty="0" smtClean="0"/>
              <a:t>or other localized abscess. </a:t>
            </a:r>
          </a:p>
          <a:p>
            <a:pPr algn="l">
              <a:buNone/>
            </a:pPr>
            <a:r>
              <a:rPr lang="en-US" dirty="0" smtClean="0"/>
              <a:t>-in a hair follicle lead to tissue necrosis (</a:t>
            </a:r>
            <a:r>
              <a:rPr lang="en-US" dirty="0" err="1" smtClean="0"/>
              <a:t>dermonecrotic</a:t>
            </a:r>
            <a:r>
              <a:rPr lang="en-US" dirty="0" smtClean="0"/>
              <a:t> </a:t>
            </a:r>
            <a:r>
              <a:rPr lang="en-US" dirty="0" smtClean="0">
                <a:solidFill>
                  <a:srgbClr val="FF0000"/>
                </a:solidFill>
              </a:rPr>
              <a:t>factor), </a:t>
            </a:r>
            <a:r>
              <a:rPr lang="en-US" b="1" dirty="0" smtClean="0">
                <a:solidFill>
                  <a:srgbClr val="FF0000"/>
                </a:solidFill>
              </a:rPr>
              <a:t>suppuration (abscess</a:t>
            </a:r>
            <a:r>
              <a:rPr lang="en-US" dirty="0" smtClean="0"/>
              <a:t>.</a:t>
            </a:r>
          </a:p>
          <a:p>
            <a:pPr algn="l">
              <a:buNone/>
            </a:pPr>
            <a:r>
              <a:rPr lang="en-US" dirty="0" smtClean="0"/>
              <a:t>-  Suppuration within veins, associated with </a:t>
            </a:r>
            <a:r>
              <a:rPr lang="en-US" b="1" dirty="0" smtClean="0">
                <a:solidFill>
                  <a:srgbClr val="FF0000"/>
                </a:solidFill>
              </a:rPr>
              <a:t>thrombosis</a:t>
            </a:r>
            <a:r>
              <a:rPr lang="en-US" dirty="0" smtClean="0">
                <a:solidFill>
                  <a:srgbClr val="FF0000"/>
                </a:solidFill>
              </a:rPr>
              <a:t>, </a:t>
            </a:r>
          </a:p>
          <a:p>
            <a:pPr algn="l">
              <a:buNone/>
            </a:pPr>
            <a:r>
              <a:rPr lang="en-US" dirty="0" smtClean="0"/>
              <a:t> -</a:t>
            </a:r>
            <a:r>
              <a:rPr lang="en-US" b="1" dirty="0" smtClean="0"/>
              <a:t>In </a:t>
            </a:r>
            <a:r>
              <a:rPr lang="en-US" b="1" dirty="0" err="1" smtClean="0">
                <a:solidFill>
                  <a:srgbClr val="FF0000"/>
                </a:solidFill>
              </a:rPr>
              <a:t>osteomyelitis</a:t>
            </a:r>
            <a:r>
              <a:rPr lang="en-US" dirty="0" smtClean="0">
                <a:solidFill>
                  <a:srgbClr val="FF0000"/>
                </a:solidFill>
              </a:rPr>
              <a:t>, </a:t>
            </a:r>
            <a:r>
              <a:rPr lang="en-US" b="1" dirty="0" smtClean="0"/>
              <a:t>leading to necrosis of bone and chronic suppurat</a:t>
            </a:r>
            <a:r>
              <a:rPr lang="en-US" dirty="0" smtClean="0"/>
              <a:t>ion.</a:t>
            </a:r>
          </a:p>
          <a:p>
            <a:pPr algn="l">
              <a:buNone/>
            </a:pPr>
            <a:r>
              <a:rPr lang="en-US" i="1" dirty="0" smtClean="0"/>
              <a:t>-</a:t>
            </a:r>
            <a:r>
              <a:rPr lang="en-US" dirty="0" smtClean="0"/>
              <a:t> </a:t>
            </a:r>
            <a:r>
              <a:rPr lang="en-US" b="1" dirty="0" smtClean="0">
                <a:solidFill>
                  <a:srgbClr val="FF0000"/>
                </a:solidFill>
              </a:rPr>
              <a:t>cause pneumonia, meningitis, </a:t>
            </a:r>
            <a:r>
              <a:rPr lang="en-US" b="1" dirty="0" err="1" smtClean="0">
                <a:solidFill>
                  <a:srgbClr val="FF0000"/>
                </a:solidFill>
              </a:rPr>
              <a:t>empyema</a:t>
            </a:r>
            <a:r>
              <a:rPr lang="en-US" b="1" dirty="0" smtClean="0">
                <a:solidFill>
                  <a:srgbClr val="FF0000"/>
                </a:solidFill>
              </a:rPr>
              <a:t>, </a:t>
            </a:r>
            <a:r>
              <a:rPr lang="en-US" b="1" dirty="0" err="1" smtClean="0">
                <a:solidFill>
                  <a:srgbClr val="FF0000"/>
                </a:solidFill>
              </a:rPr>
              <a:t>endocarditis</a:t>
            </a:r>
            <a:r>
              <a:rPr lang="en-US" b="1" dirty="0" smtClean="0">
                <a:solidFill>
                  <a:srgbClr val="FF0000"/>
                </a:solidFill>
              </a:rPr>
              <a:t>, </a:t>
            </a:r>
            <a:r>
              <a:rPr lang="en-US" b="1" dirty="0" smtClean="0"/>
              <a:t>or sepsis with suppuration in any organ</a:t>
            </a:r>
            <a:r>
              <a:rPr lang="en-US" dirty="0" smtClean="0"/>
              <a:t>. Staphylococci of low invasiveness are involved </a:t>
            </a:r>
            <a:r>
              <a:rPr lang="en-US" b="1" dirty="0" smtClean="0"/>
              <a:t>in many skin </a:t>
            </a:r>
            <a:r>
              <a:rPr lang="ar-IQ" b="1" dirty="0" smtClean="0">
                <a:solidFill>
                  <a:srgbClr val="FF0000"/>
                </a:solidFill>
              </a:rPr>
              <a:t>(</a:t>
            </a:r>
            <a:r>
              <a:rPr lang="en-US" b="1" dirty="0" smtClean="0">
                <a:solidFill>
                  <a:srgbClr val="FF0000"/>
                </a:solidFill>
              </a:rPr>
              <a:t>infections (</a:t>
            </a:r>
            <a:r>
              <a:rPr lang="en-US" b="1" dirty="0" err="1" smtClean="0">
                <a:solidFill>
                  <a:srgbClr val="FF0000"/>
                </a:solidFill>
              </a:rPr>
              <a:t>eg</a:t>
            </a:r>
            <a:r>
              <a:rPr lang="en-US" b="1" dirty="0" smtClean="0">
                <a:solidFill>
                  <a:srgbClr val="FF0000"/>
                </a:solidFill>
              </a:rPr>
              <a:t>, acne, </a:t>
            </a:r>
            <a:r>
              <a:rPr lang="en-US" b="1" dirty="0" err="1" smtClean="0">
                <a:solidFill>
                  <a:srgbClr val="FF0000"/>
                </a:solidFill>
              </a:rPr>
              <a:t>pyoderma</a:t>
            </a:r>
            <a:r>
              <a:rPr lang="en-US" b="1" dirty="0" smtClean="0">
                <a:solidFill>
                  <a:srgbClr val="FF0000"/>
                </a:solidFill>
              </a:rPr>
              <a:t>, or impetigo</a:t>
            </a:r>
            <a:endParaRPr lang="ar-IQ" dirty="0">
              <a:solidFill>
                <a:srgbClr val="FF0000"/>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err="1" smtClean="0">
                <a:solidFill>
                  <a:srgbClr val="FF0000"/>
                </a:solidFill>
              </a:rPr>
              <a:t>Brucellae</a:t>
            </a:r>
            <a:endParaRPr lang="ar-IQ"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b="1" dirty="0" smtClean="0">
                <a:solidFill>
                  <a:srgbClr val="FF0000"/>
                </a:solidFill>
              </a:rPr>
              <a:t>The </a:t>
            </a:r>
            <a:r>
              <a:rPr lang="en-US" b="1" dirty="0" err="1" smtClean="0">
                <a:solidFill>
                  <a:srgbClr val="FF0000"/>
                </a:solidFill>
              </a:rPr>
              <a:t>brucellae</a:t>
            </a:r>
            <a:r>
              <a:rPr lang="en-US" b="1" dirty="0" smtClean="0">
                <a:solidFill>
                  <a:srgbClr val="FF0000"/>
                </a:solidFill>
              </a:rPr>
              <a:t> are obligate parasites of animals and humans</a:t>
            </a:r>
            <a:r>
              <a:rPr lang="en-US" dirty="0" smtClean="0">
                <a:solidFill>
                  <a:srgbClr val="FF0000"/>
                </a:solidFill>
              </a:rPr>
              <a:t> and are </a:t>
            </a:r>
            <a:r>
              <a:rPr lang="en-US" b="1" dirty="0" smtClean="0">
                <a:solidFill>
                  <a:srgbClr val="FF0000"/>
                </a:solidFill>
              </a:rPr>
              <a:t>characteristically located </a:t>
            </a:r>
            <a:r>
              <a:rPr lang="en-US" b="1" dirty="0" err="1" smtClean="0">
                <a:solidFill>
                  <a:srgbClr val="FF0000"/>
                </a:solidFill>
              </a:rPr>
              <a:t>intracellularly</a:t>
            </a:r>
            <a:r>
              <a:rPr lang="en-US" dirty="0" smtClean="0"/>
              <a:t>. They are relatively inactive metabolically</a:t>
            </a:r>
            <a:r>
              <a:rPr lang="en-US" i="1" dirty="0" smtClean="0"/>
              <a:t>. </a:t>
            </a:r>
            <a:r>
              <a:rPr lang="en-US" i="1" dirty="0" err="1" smtClean="0"/>
              <a:t>Brucella</a:t>
            </a:r>
            <a:r>
              <a:rPr lang="en-US" i="1" dirty="0" smtClean="0"/>
              <a:t> </a:t>
            </a:r>
            <a:r>
              <a:rPr lang="en-US" i="1" dirty="0" err="1" smtClean="0"/>
              <a:t>melitensis</a:t>
            </a:r>
            <a:r>
              <a:rPr lang="en-US" dirty="0" smtClean="0"/>
              <a:t> typically infects goats</a:t>
            </a:r>
            <a:r>
              <a:rPr lang="en-US" i="1" dirty="0" smtClean="0"/>
              <a:t>; </a:t>
            </a:r>
            <a:r>
              <a:rPr lang="en-US" i="1" dirty="0" err="1" smtClean="0"/>
              <a:t>Brucella</a:t>
            </a:r>
            <a:r>
              <a:rPr lang="en-US" i="1" dirty="0" smtClean="0"/>
              <a:t> </a:t>
            </a:r>
            <a:r>
              <a:rPr lang="en-US" i="1" dirty="0" err="1" smtClean="0"/>
              <a:t>suis</a:t>
            </a:r>
            <a:r>
              <a:rPr lang="en-US" i="1" dirty="0" smtClean="0"/>
              <a:t>, swine; </a:t>
            </a:r>
            <a:r>
              <a:rPr lang="en-US" i="1" dirty="0" err="1" smtClean="0"/>
              <a:t>Brucella</a:t>
            </a:r>
            <a:r>
              <a:rPr lang="en-US" i="1" dirty="0" smtClean="0"/>
              <a:t> </a:t>
            </a:r>
            <a:r>
              <a:rPr lang="en-US" i="1" dirty="0" err="1" smtClean="0"/>
              <a:t>abortus</a:t>
            </a:r>
            <a:r>
              <a:rPr lang="en-US" i="1" dirty="0" smtClean="0"/>
              <a:t>, cattle; and </a:t>
            </a:r>
            <a:r>
              <a:rPr lang="en-US" i="1" dirty="0" err="1" smtClean="0"/>
              <a:t>Brucella</a:t>
            </a:r>
            <a:r>
              <a:rPr lang="en-US" i="1" dirty="0" smtClean="0"/>
              <a:t> </a:t>
            </a:r>
            <a:r>
              <a:rPr lang="en-US" i="1" dirty="0" err="1" smtClean="0"/>
              <a:t>canis</a:t>
            </a:r>
            <a:r>
              <a:rPr lang="en-US" i="1" dirty="0" smtClean="0"/>
              <a:t>,</a:t>
            </a:r>
            <a:r>
              <a:rPr lang="en-US" dirty="0" smtClean="0"/>
              <a:t> dogs. Other species are found only in animals. </a:t>
            </a:r>
            <a:r>
              <a:rPr lang="en-US" b="1" dirty="0" smtClean="0">
                <a:solidFill>
                  <a:srgbClr val="FF0000"/>
                </a:solidFill>
              </a:rPr>
              <a:t>. The disease in humans, brucellosis (undulant fever, Malta fever), </a:t>
            </a:r>
            <a:endParaRPr lang="en-US" dirty="0" smtClean="0">
              <a:solidFill>
                <a:srgbClr val="FF0000"/>
              </a:solidFill>
            </a:endParaRPr>
          </a:p>
          <a:p>
            <a:pPr algn="l">
              <a:buNone/>
            </a:pPr>
            <a:r>
              <a:rPr lang="en-US" dirty="0" smtClean="0"/>
              <a:t>Morphology &amp; Identification</a:t>
            </a:r>
          </a:p>
          <a:p>
            <a:pPr algn="l">
              <a:buNone/>
            </a:pPr>
            <a:r>
              <a:rPr lang="en-US" b="1" dirty="0" smtClean="0">
                <a:solidFill>
                  <a:srgbClr val="FF0000"/>
                </a:solidFill>
              </a:rPr>
              <a:t>A. TYPICAL ORGANISMS</a:t>
            </a:r>
            <a:r>
              <a:rPr lang="en-US" dirty="0" smtClean="0">
                <a:solidFill>
                  <a:srgbClr val="FF0000"/>
                </a:solidFill>
              </a:rPr>
              <a:t> </a:t>
            </a:r>
            <a:r>
              <a:rPr lang="en-US" dirty="0" smtClean="0"/>
              <a:t>The appearance in young cultures varies from </a:t>
            </a:r>
            <a:r>
              <a:rPr lang="en-US" dirty="0" err="1" smtClean="0"/>
              <a:t>cocci</a:t>
            </a:r>
            <a:r>
              <a:rPr lang="en-US" dirty="0" smtClean="0"/>
              <a:t> to rods 1.2 µm in length, with </a:t>
            </a:r>
            <a:r>
              <a:rPr lang="en-US" b="1" dirty="0" smtClean="0">
                <a:solidFill>
                  <a:srgbClr val="FF0000"/>
                </a:solidFill>
              </a:rPr>
              <a:t>short </a:t>
            </a:r>
            <a:r>
              <a:rPr lang="en-US" b="1" dirty="0" err="1" smtClean="0">
                <a:solidFill>
                  <a:srgbClr val="FF0000"/>
                </a:solidFill>
              </a:rPr>
              <a:t>coccobacillary</a:t>
            </a:r>
            <a:r>
              <a:rPr lang="en-US" dirty="0" smtClean="0">
                <a:solidFill>
                  <a:srgbClr val="FF0000"/>
                </a:solidFill>
              </a:rPr>
              <a:t> </a:t>
            </a:r>
            <a:r>
              <a:rPr lang="en-US" dirty="0" smtClean="0"/>
              <a:t>forms predominating. </a:t>
            </a:r>
            <a:r>
              <a:rPr lang="en-US" dirty="0" smtClean="0">
                <a:solidFill>
                  <a:srgbClr val="FF0000"/>
                </a:solidFill>
              </a:rPr>
              <a:t>They </a:t>
            </a:r>
            <a:r>
              <a:rPr lang="en-US" b="1" dirty="0" smtClean="0">
                <a:solidFill>
                  <a:srgbClr val="FF0000"/>
                </a:solidFill>
              </a:rPr>
              <a:t>are gram-negative</a:t>
            </a:r>
            <a:r>
              <a:rPr lang="en-US" dirty="0" smtClean="0"/>
              <a:t> but often stain </a:t>
            </a:r>
            <a:r>
              <a:rPr lang="en-US" dirty="0" err="1" smtClean="0"/>
              <a:t>irregularly,and</a:t>
            </a:r>
            <a:r>
              <a:rPr lang="en-US" dirty="0" smtClean="0"/>
              <a:t> </a:t>
            </a:r>
            <a:r>
              <a:rPr lang="en-US" dirty="0" smtClean="0">
                <a:solidFill>
                  <a:srgbClr val="FF0000"/>
                </a:solidFill>
              </a:rPr>
              <a:t>they </a:t>
            </a:r>
            <a:r>
              <a:rPr lang="en-US" b="1" dirty="0" smtClean="0">
                <a:solidFill>
                  <a:srgbClr val="FF0000"/>
                </a:solidFill>
              </a:rPr>
              <a:t>are aerobic, non motile, and non-spore-forming B..</a:t>
            </a:r>
            <a:endParaRPr lang="en-US" dirty="0" smtClean="0">
              <a:solidFill>
                <a:srgbClr val="FF0000"/>
              </a:solidFill>
            </a:endParaRPr>
          </a:p>
          <a:p>
            <a:pPr>
              <a:buNone/>
            </a:pPr>
            <a:r>
              <a:rPr lang="ar-IQ" dirty="0" smtClean="0">
                <a:solidFill>
                  <a:srgbClr val="FF0000"/>
                </a:solidFill>
              </a:rPr>
              <a:t> </a:t>
            </a:r>
            <a:r>
              <a:rPr lang="en-US" dirty="0" smtClean="0">
                <a:solidFill>
                  <a:srgbClr val="FF0000"/>
                </a:solidFill>
              </a:rPr>
              <a:t>. </a:t>
            </a:r>
            <a:endParaRPr lang="ar-IQ" dirty="0">
              <a:solidFill>
                <a:srgbClr val="FF0000"/>
              </a:solidFil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Brucellae</a:t>
            </a:r>
            <a:endParaRPr lang="ar-IQ" dirty="0"/>
          </a:p>
        </p:txBody>
      </p:sp>
      <p:sp>
        <p:nvSpPr>
          <p:cNvPr id="3" name="عنصر نائب للمحتوى 2"/>
          <p:cNvSpPr>
            <a:spLocks noGrp="1"/>
          </p:cNvSpPr>
          <p:nvPr>
            <p:ph idx="1"/>
          </p:nvPr>
        </p:nvSpPr>
        <p:spPr/>
        <p:txBody>
          <a:bodyPr>
            <a:normAutofit fontScale="70000" lnSpcReduction="20000"/>
          </a:bodyPr>
          <a:lstStyle/>
          <a:p>
            <a:pPr algn="l"/>
            <a:r>
              <a:rPr lang="en-US" b="1" dirty="0" smtClean="0">
                <a:solidFill>
                  <a:srgbClr val="FF0000"/>
                </a:solidFill>
              </a:rPr>
              <a:t>CULTURE </a:t>
            </a:r>
            <a:r>
              <a:rPr lang="en-US" dirty="0" smtClean="0"/>
              <a:t>Small, convex, smooth colonies appear on enriched media in 2–5 days </a:t>
            </a:r>
          </a:p>
          <a:p>
            <a:pPr algn="l"/>
            <a:r>
              <a:rPr lang="en-US" b="1" dirty="0" smtClean="0"/>
              <a:t> </a:t>
            </a:r>
            <a:r>
              <a:rPr lang="en-US" b="1" dirty="0" smtClean="0">
                <a:solidFill>
                  <a:srgbClr val="FF0000"/>
                </a:solidFill>
              </a:rPr>
              <a:t>C. GROWTH CHARACTERISTICS</a:t>
            </a:r>
            <a:r>
              <a:rPr lang="en-US" dirty="0" smtClean="0">
                <a:solidFill>
                  <a:srgbClr val="FF0000"/>
                </a:solidFill>
              </a:rPr>
              <a:t> </a:t>
            </a:r>
            <a:r>
              <a:rPr lang="en-US" b="1" dirty="0" err="1" smtClean="0"/>
              <a:t>Brucellae</a:t>
            </a:r>
            <a:r>
              <a:rPr lang="en-US" b="1" dirty="0" smtClean="0"/>
              <a:t> are adapted to an intracellular habitat</a:t>
            </a:r>
            <a:r>
              <a:rPr lang="en-US" dirty="0" smtClean="0"/>
              <a:t>, and their nutritional requirements are complex. Some strains have been cultivated on defined media containing amino acids, vitamins, salts, and glucose. Fresh specimens from animal or </a:t>
            </a:r>
            <a:r>
              <a:rPr lang="en-US" b="1" dirty="0" smtClean="0"/>
              <a:t>human sources are usually inoculated on </a:t>
            </a:r>
            <a:r>
              <a:rPr lang="en-US" b="1" dirty="0" err="1" smtClean="0"/>
              <a:t>trypticase</a:t>
            </a:r>
            <a:r>
              <a:rPr lang="en-US" b="1" dirty="0" smtClean="0"/>
              <a:t>-soy agar or blood culture media</a:t>
            </a:r>
            <a:r>
              <a:rPr lang="en-US" b="1" i="1" dirty="0" smtClean="0"/>
              <a:t>. </a:t>
            </a:r>
            <a:r>
              <a:rPr lang="en-US" i="1" dirty="0" smtClean="0"/>
              <a:t>B </a:t>
            </a:r>
            <a:r>
              <a:rPr lang="en-US" i="1" dirty="0" err="1" smtClean="0"/>
              <a:t>abortus</a:t>
            </a:r>
            <a:r>
              <a:rPr lang="en-US" dirty="0" smtClean="0"/>
              <a:t> </a:t>
            </a:r>
            <a:r>
              <a:rPr lang="en-US" b="1" dirty="0" smtClean="0"/>
              <a:t>requires </a:t>
            </a:r>
            <a:r>
              <a:rPr lang="en-US" b="1" dirty="0" smtClean="0">
                <a:solidFill>
                  <a:srgbClr val="FF0000"/>
                </a:solidFill>
              </a:rPr>
              <a:t>5–10% CO2 for </a:t>
            </a:r>
            <a:r>
              <a:rPr lang="en-US" dirty="0" smtClean="0">
                <a:solidFill>
                  <a:srgbClr val="FF0000"/>
                </a:solidFill>
              </a:rPr>
              <a:t>growth</a:t>
            </a:r>
            <a:r>
              <a:rPr lang="en-US" dirty="0" smtClean="0"/>
              <a:t>, whereas the other three species grow in air. </a:t>
            </a:r>
            <a:r>
              <a:rPr lang="en-US" dirty="0" err="1" smtClean="0"/>
              <a:t>Brucellae</a:t>
            </a:r>
            <a:r>
              <a:rPr lang="en-US" dirty="0" smtClean="0"/>
              <a:t> utilize carbohydrates but produce neither acid nor gas in amounts sufficient for classification. </a:t>
            </a:r>
            <a:r>
              <a:rPr lang="en-US" b="1" dirty="0" err="1" smtClean="0"/>
              <a:t>Catalase</a:t>
            </a:r>
            <a:r>
              <a:rPr lang="en-US" b="1" dirty="0" smtClean="0"/>
              <a:t> and </a:t>
            </a:r>
            <a:r>
              <a:rPr lang="en-US" b="1" dirty="0" err="1" smtClean="0"/>
              <a:t>oxidase</a:t>
            </a:r>
            <a:r>
              <a:rPr lang="en-US" b="1" dirty="0" smtClean="0"/>
              <a:t> are produced by the four species that infect humans.</a:t>
            </a:r>
            <a:r>
              <a:rPr lang="en-US" dirty="0" smtClean="0"/>
              <a:t> Hydrogen sulfide is produced by many strains, and nitrates are reduced to nitrites</a:t>
            </a:r>
            <a:r>
              <a:rPr lang="en-US" b="1" dirty="0" smtClean="0"/>
              <a:t>. </a:t>
            </a:r>
            <a:r>
              <a:rPr lang="en-US" b="1" dirty="0" err="1" smtClean="0"/>
              <a:t>Brucellae</a:t>
            </a:r>
            <a:r>
              <a:rPr lang="en-US" b="1" dirty="0" smtClean="0"/>
              <a:t> are moderately sensitive to heat and acidity. They are killed in milk by pasteurization</a:t>
            </a:r>
            <a:r>
              <a:rPr lang="en-US" dirty="0" smtClean="0"/>
              <a:t>.</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Brucellae</a:t>
            </a:r>
            <a:endParaRPr lang="ar-IQ" dirty="0"/>
          </a:p>
        </p:txBody>
      </p:sp>
      <p:sp>
        <p:nvSpPr>
          <p:cNvPr id="3" name="عنصر نائب للمحتوى 2"/>
          <p:cNvSpPr>
            <a:spLocks noGrp="1"/>
          </p:cNvSpPr>
          <p:nvPr>
            <p:ph idx="1"/>
          </p:nvPr>
        </p:nvSpPr>
        <p:spPr/>
        <p:txBody>
          <a:bodyPr>
            <a:normAutofit fontScale="92500" lnSpcReduction="20000"/>
          </a:bodyPr>
          <a:lstStyle/>
          <a:p>
            <a:pPr algn="l">
              <a:buNone/>
            </a:pPr>
            <a:r>
              <a:rPr lang="en-US" b="1" dirty="0" smtClean="0"/>
              <a:t> </a:t>
            </a:r>
            <a:r>
              <a:rPr lang="en-US" b="1" dirty="0" smtClean="0">
                <a:solidFill>
                  <a:srgbClr val="FF0000"/>
                </a:solidFill>
              </a:rPr>
              <a:t>D. VARIATION </a:t>
            </a:r>
            <a:r>
              <a:rPr lang="en-US" b="1" dirty="0" smtClean="0"/>
              <a:t>T</a:t>
            </a:r>
            <a:r>
              <a:rPr lang="en-US" dirty="0" smtClean="0"/>
              <a:t>he typical virulent organism forms a smooth, transparent colony; upon culture, it tends to change to the rough form, which is a virulent</a:t>
            </a:r>
            <a:r>
              <a:rPr lang="en-US" b="1" dirty="0" smtClean="0"/>
              <a:t>. The serum of susceptible animal</a:t>
            </a:r>
            <a:r>
              <a:rPr lang="en-US" dirty="0" smtClean="0"/>
              <a:t>s contains a globulin and a lipoprotein that suppress growth of non smooth, a virulent types and favor the growth of virulent types. </a:t>
            </a:r>
            <a:r>
              <a:rPr lang="en-US" b="1" dirty="0" smtClean="0">
                <a:solidFill>
                  <a:srgbClr val="FF0000"/>
                </a:solidFill>
              </a:rPr>
              <a:t>Resistant animal species lack </a:t>
            </a:r>
            <a:r>
              <a:rPr lang="en-US" dirty="0" smtClean="0">
                <a:solidFill>
                  <a:srgbClr val="FF0000"/>
                </a:solidFill>
              </a:rPr>
              <a:t>these factors</a:t>
            </a:r>
            <a:r>
              <a:rPr lang="en-US" dirty="0" smtClean="0"/>
              <a:t>. </a:t>
            </a:r>
            <a:r>
              <a:rPr lang="en-US" dirty="0" smtClean="0">
                <a:solidFill>
                  <a:srgbClr val="FF0000"/>
                </a:solidFill>
              </a:rPr>
              <a:t>Antigenic Structure Differentiation among </a:t>
            </a:r>
            <a:r>
              <a:rPr lang="en-US" dirty="0" err="1" smtClean="0">
                <a:solidFill>
                  <a:srgbClr val="FF0000"/>
                </a:solidFill>
              </a:rPr>
              <a:t>Brucellae</a:t>
            </a:r>
            <a:r>
              <a:rPr lang="en-US" dirty="0" smtClean="0">
                <a:solidFill>
                  <a:srgbClr val="FF0000"/>
                </a:solidFill>
              </a:rPr>
              <a:t> species </a:t>
            </a:r>
            <a:r>
              <a:rPr lang="en-US" dirty="0" smtClean="0"/>
              <a:t>or </a:t>
            </a:r>
            <a:r>
              <a:rPr lang="en-US" dirty="0" err="1" smtClean="0"/>
              <a:t>biovars</a:t>
            </a:r>
            <a:r>
              <a:rPr lang="en-US" dirty="0" smtClean="0"/>
              <a:t> is made possible by their characteristic sensitivity to </a:t>
            </a:r>
            <a:r>
              <a:rPr lang="en-US" b="1" dirty="0" smtClean="0"/>
              <a:t>dyes and their production of H2S</a:t>
            </a:r>
            <a:endParaRPr lang="ar-IQ" dirty="0" smtClean="0"/>
          </a:p>
          <a:p>
            <a:endParaRPr lang="ar-IQ"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Brucellae</a:t>
            </a:r>
            <a:endParaRPr lang="ar-IQ" dirty="0"/>
          </a:p>
        </p:txBody>
      </p:sp>
      <p:sp>
        <p:nvSpPr>
          <p:cNvPr id="3" name="عنصر نائب للمحتوى 2"/>
          <p:cNvSpPr>
            <a:spLocks noGrp="1"/>
          </p:cNvSpPr>
          <p:nvPr>
            <p:ph idx="1"/>
          </p:nvPr>
        </p:nvSpPr>
        <p:spPr/>
        <p:txBody>
          <a:bodyPr>
            <a:normAutofit fontScale="62500" lnSpcReduction="20000"/>
          </a:bodyPr>
          <a:lstStyle/>
          <a:p>
            <a:pPr algn="l"/>
            <a:endParaRPr lang="en-US" dirty="0" smtClean="0"/>
          </a:p>
          <a:p>
            <a:pPr algn="l">
              <a:buNone/>
            </a:pPr>
            <a:r>
              <a:rPr lang="en-US" b="1" dirty="0" smtClean="0">
                <a:solidFill>
                  <a:srgbClr val="FF0000"/>
                </a:solidFill>
              </a:rPr>
              <a:t>Pathogenesis &amp; Pathology</a:t>
            </a:r>
          </a:p>
          <a:p>
            <a:pPr algn="l">
              <a:buNone/>
            </a:pPr>
            <a:r>
              <a:rPr lang="en-US" b="1" dirty="0" smtClean="0"/>
              <a:t>The common routes of infection in humans</a:t>
            </a:r>
            <a:r>
              <a:rPr lang="en-US" dirty="0" smtClean="0"/>
              <a:t> are the intestinal tract (ingestion of infected milk), mucous membranes (droplets), and skin (contact with infected tissues of animals</a:t>
            </a:r>
            <a:r>
              <a:rPr lang="en-US" b="1" dirty="0" smtClean="0"/>
              <a:t>). Cheese made from unpasteurized goats’ milk is a particularly common vehicle</a:t>
            </a:r>
            <a:r>
              <a:rPr lang="en-US" dirty="0" smtClean="0"/>
              <a:t>. The organisms progress from the portal of entry, via lymphatic channels and regional lymph nodes, to the thoracic duct and the bloodstream, which distributes them to the </a:t>
            </a:r>
            <a:r>
              <a:rPr lang="en-US" dirty="0" err="1" smtClean="0"/>
              <a:t>parenchymatous</a:t>
            </a:r>
            <a:r>
              <a:rPr lang="en-US" dirty="0" smtClean="0"/>
              <a:t> organs. </a:t>
            </a:r>
            <a:r>
              <a:rPr lang="en-US" dirty="0" err="1" smtClean="0"/>
              <a:t>Granulomatous</a:t>
            </a:r>
            <a:r>
              <a:rPr lang="en-US" dirty="0" smtClean="0"/>
              <a:t> nodules that may develop into abscesses form in lymphatic tissue, liver, spleen, bone marrow, and other parts of the </a:t>
            </a:r>
            <a:r>
              <a:rPr lang="en-US" dirty="0" err="1" smtClean="0"/>
              <a:t>reticuloendothelial</a:t>
            </a:r>
            <a:r>
              <a:rPr lang="en-US" dirty="0" smtClean="0"/>
              <a:t> system. In such lesions, the </a:t>
            </a:r>
            <a:r>
              <a:rPr lang="en-US" dirty="0" err="1" smtClean="0"/>
              <a:t>brucellae</a:t>
            </a:r>
            <a:r>
              <a:rPr lang="en-US" dirty="0" smtClean="0"/>
              <a:t> are principally intracellular</a:t>
            </a:r>
            <a:r>
              <a:rPr lang="en-US" b="1" dirty="0" smtClean="0"/>
              <a:t>. </a:t>
            </a:r>
            <a:r>
              <a:rPr lang="en-US" b="1" dirty="0" err="1" smtClean="0"/>
              <a:t>Osteomyelitis</a:t>
            </a:r>
            <a:r>
              <a:rPr lang="en-US" b="1" dirty="0" smtClean="0"/>
              <a:t>, meningitis, or </a:t>
            </a:r>
            <a:r>
              <a:rPr lang="en-US" b="1" dirty="0" err="1" smtClean="0"/>
              <a:t>cholecystitis</a:t>
            </a:r>
            <a:r>
              <a:rPr lang="en-US" b="1" dirty="0" smtClean="0"/>
              <a:t> also occasionally occurs .</a:t>
            </a:r>
            <a:endParaRPr lang="en-US" dirty="0" smtClean="0"/>
          </a:p>
          <a:p>
            <a:pPr algn="l"/>
            <a:r>
              <a:rPr lang="en-US" b="1" dirty="0" smtClean="0">
                <a:solidFill>
                  <a:srgbClr val="FF0000"/>
                </a:solidFill>
              </a:rPr>
              <a:t>Clinical Finding</a:t>
            </a:r>
          </a:p>
          <a:p>
            <a:pPr algn="l">
              <a:buNone/>
            </a:pPr>
            <a:r>
              <a:rPr lang="en-US" dirty="0" smtClean="0"/>
              <a:t> incubation period is 1–6 weeks. The onset is insidious, with malaise, fever, weakness, aches, and sweats. The fever usually rises in the afternoon; its fall during the night is accompanied by drenching sweat</a:t>
            </a:r>
            <a:endParaRPr lang="ar-IQ"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Brucellae</a:t>
            </a:r>
            <a:endParaRPr lang="ar-IQ" dirty="0"/>
          </a:p>
        </p:txBody>
      </p:sp>
      <p:sp>
        <p:nvSpPr>
          <p:cNvPr id="3" name="عنصر نائب للمحتوى 2"/>
          <p:cNvSpPr>
            <a:spLocks noGrp="1"/>
          </p:cNvSpPr>
          <p:nvPr>
            <p:ph idx="1"/>
          </p:nvPr>
        </p:nvSpPr>
        <p:spPr/>
        <p:txBody>
          <a:bodyPr>
            <a:normAutofit fontScale="55000" lnSpcReduction="20000"/>
          </a:bodyPr>
          <a:lstStyle/>
          <a:p>
            <a:pPr algn="l"/>
            <a:endParaRPr lang="en-US" dirty="0" smtClean="0"/>
          </a:p>
          <a:p>
            <a:pPr algn="l"/>
            <a:r>
              <a:rPr lang="en-US" b="1" dirty="0" smtClean="0">
                <a:solidFill>
                  <a:srgbClr val="FF0000"/>
                </a:solidFill>
              </a:rPr>
              <a:t> Diagnostic Laboratory Test</a:t>
            </a:r>
          </a:p>
          <a:p>
            <a:pPr algn="l">
              <a:buNone/>
            </a:pPr>
            <a:r>
              <a:rPr lang="en-US" b="1" dirty="0" smtClean="0"/>
              <a:t> </a:t>
            </a:r>
            <a:r>
              <a:rPr lang="en-US" b="1" dirty="0" smtClean="0">
                <a:solidFill>
                  <a:srgbClr val="FF0000"/>
                </a:solidFill>
              </a:rPr>
              <a:t>A. SPECIMENS</a:t>
            </a:r>
            <a:r>
              <a:rPr lang="en-US" dirty="0" smtClean="0">
                <a:solidFill>
                  <a:srgbClr val="FF0000"/>
                </a:solidFill>
              </a:rPr>
              <a:t> </a:t>
            </a:r>
            <a:r>
              <a:rPr lang="en-US" dirty="0" smtClean="0"/>
              <a:t>Blood should be taken for culture, biopsy material for culture (lymph nodes, bone, etc), and serum for serologic tests. </a:t>
            </a:r>
          </a:p>
          <a:p>
            <a:pPr algn="l"/>
            <a:r>
              <a:rPr lang="en-US" dirty="0" smtClean="0"/>
              <a:t>B. CULTURE</a:t>
            </a:r>
          </a:p>
          <a:p>
            <a:pPr algn="l">
              <a:buNone/>
            </a:pPr>
            <a:r>
              <a:rPr lang="en-US" b="1" dirty="0" smtClean="0"/>
              <a:t> </a:t>
            </a:r>
            <a:r>
              <a:rPr lang="en-US" b="1" dirty="0" err="1" smtClean="0">
                <a:solidFill>
                  <a:srgbClr val="FF0000"/>
                </a:solidFill>
              </a:rPr>
              <a:t>Brucella</a:t>
            </a:r>
            <a:r>
              <a:rPr lang="en-US" b="1" dirty="0" smtClean="0">
                <a:solidFill>
                  <a:srgbClr val="FF0000"/>
                </a:solidFill>
              </a:rPr>
              <a:t>  agar</a:t>
            </a:r>
            <a:r>
              <a:rPr lang="en-US" dirty="0" smtClean="0">
                <a:solidFill>
                  <a:srgbClr val="FF0000"/>
                </a:solidFill>
              </a:rPr>
              <a:t> </a:t>
            </a:r>
            <a:r>
              <a:rPr lang="en-US" dirty="0" smtClean="0"/>
              <a:t>was specifically designed to culture </a:t>
            </a:r>
            <a:r>
              <a:rPr lang="en-US" dirty="0" err="1" smtClean="0"/>
              <a:t>Brucella</a:t>
            </a:r>
            <a:r>
              <a:rPr lang="en-US" dirty="0" smtClean="0"/>
              <a:t> species bacteria. The medium is highly enriched and—in reduced form—is used primarily in cultures for anaerobic bacteria. In oxygenated form, the medium grows </a:t>
            </a:r>
            <a:r>
              <a:rPr lang="en-US" dirty="0" err="1" smtClean="0"/>
              <a:t>Brucella</a:t>
            </a:r>
            <a:r>
              <a:rPr lang="en-US" dirty="0" smtClean="0"/>
              <a:t> species bacteria very well. </a:t>
            </a:r>
          </a:p>
          <a:p>
            <a:pPr algn="l">
              <a:buNone/>
            </a:pPr>
            <a:r>
              <a:rPr lang="en-US" dirty="0" smtClean="0"/>
              <a:t>The </a:t>
            </a:r>
            <a:r>
              <a:rPr lang="en-US" dirty="0" err="1" smtClean="0"/>
              <a:t>Brucella</a:t>
            </a:r>
            <a:r>
              <a:rPr lang="en-US" dirty="0" smtClean="0"/>
              <a:t> species bacteria will grow on commonly used media, including </a:t>
            </a:r>
            <a:r>
              <a:rPr lang="en-US" b="1" dirty="0" err="1" smtClean="0"/>
              <a:t>trypticase</a:t>
            </a:r>
            <a:r>
              <a:rPr lang="en-US" b="1" dirty="0" smtClean="0"/>
              <a:t> soy medium</a:t>
            </a:r>
            <a:r>
              <a:rPr lang="en-US" dirty="0" smtClean="0"/>
              <a:t> with or without 5% sheep blood</a:t>
            </a:r>
            <a:r>
              <a:rPr lang="en-US" b="1" dirty="0" smtClean="0"/>
              <a:t>, brain heart infusion medium, and chocolate aga</a:t>
            </a:r>
            <a:r>
              <a:rPr lang="en-US" dirty="0" smtClean="0"/>
              <a:t>r</a:t>
            </a:r>
            <a:r>
              <a:rPr lang="en-US" b="1" dirty="0" smtClean="0"/>
              <a:t>. Blood culture media</a:t>
            </a:r>
            <a:r>
              <a:rPr lang="en-US" dirty="0" smtClean="0"/>
              <a:t>  readily grow </a:t>
            </a:r>
            <a:r>
              <a:rPr lang="en-US" dirty="0" err="1" smtClean="0"/>
              <a:t>Brucella</a:t>
            </a:r>
            <a:r>
              <a:rPr lang="en-US" dirty="0" smtClean="0"/>
              <a:t> species bacteria , All cultures should be </a:t>
            </a:r>
            <a:r>
              <a:rPr lang="en-US" b="1" dirty="0" smtClean="0"/>
              <a:t>incubated in 8–10% CO2 at 35–37 °</a:t>
            </a:r>
            <a:r>
              <a:rPr lang="en-US" dirty="0" smtClean="0"/>
              <a:t>C and should be observed for 3 weeks before being discarded as negative; </a:t>
            </a:r>
          </a:p>
          <a:p>
            <a:pPr algn="l">
              <a:buNone/>
            </a:pPr>
            <a:r>
              <a:rPr lang="en-US" dirty="0" smtClean="0"/>
              <a:t>The observation </a:t>
            </a:r>
            <a:r>
              <a:rPr lang="en-US" b="1" dirty="0" smtClean="0">
                <a:solidFill>
                  <a:srgbClr val="FF0000"/>
                </a:solidFill>
              </a:rPr>
              <a:t>of tiny gram-negative </a:t>
            </a:r>
            <a:r>
              <a:rPr lang="en-US" b="1" dirty="0" err="1" smtClean="0">
                <a:solidFill>
                  <a:srgbClr val="FF0000"/>
                </a:solidFill>
              </a:rPr>
              <a:t>cocco</a:t>
            </a:r>
            <a:r>
              <a:rPr lang="en-US" b="1" dirty="0" smtClean="0">
                <a:solidFill>
                  <a:srgbClr val="FF0000"/>
                </a:solidFill>
              </a:rPr>
              <a:t> bacilli that are </a:t>
            </a:r>
            <a:r>
              <a:rPr lang="en-US" b="1" dirty="0" err="1" smtClean="0">
                <a:solidFill>
                  <a:srgbClr val="FF0000"/>
                </a:solidFill>
              </a:rPr>
              <a:t>catalase</a:t>
            </a:r>
            <a:r>
              <a:rPr lang="en-US" b="1" dirty="0" smtClean="0">
                <a:solidFill>
                  <a:srgbClr val="FF0000"/>
                </a:solidFill>
              </a:rPr>
              <a:t>-positive and </a:t>
            </a:r>
            <a:r>
              <a:rPr lang="en-US" b="1" dirty="0" err="1" smtClean="0">
                <a:solidFill>
                  <a:srgbClr val="FF0000"/>
                </a:solidFill>
              </a:rPr>
              <a:t>oxidase</a:t>
            </a:r>
            <a:r>
              <a:rPr lang="en-US" b="1" dirty="0" smtClean="0">
                <a:solidFill>
                  <a:srgbClr val="FF0000"/>
                </a:solidFill>
              </a:rPr>
              <a:t>-positive ,</a:t>
            </a:r>
            <a:r>
              <a:rPr lang="en-US" b="1" dirty="0" err="1" smtClean="0">
                <a:solidFill>
                  <a:srgbClr val="FF0000"/>
                </a:solidFill>
              </a:rPr>
              <a:t>urease</a:t>
            </a:r>
            <a:r>
              <a:rPr lang="en-US" b="1" dirty="0" smtClean="0">
                <a:solidFill>
                  <a:srgbClr val="FF0000"/>
                </a:solidFill>
              </a:rPr>
              <a:t> positive suggests </a:t>
            </a:r>
            <a:r>
              <a:rPr lang="en-US" b="1" dirty="0" err="1" smtClean="0">
                <a:solidFill>
                  <a:srgbClr val="FF0000"/>
                </a:solidFill>
              </a:rPr>
              <a:t>Brucella</a:t>
            </a:r>
            <a:r>
              <a:rPr lang="en-US" b="1" dirty="0" smtClean="0">
                <a:solidFill>
                  <a:srgbClr val="FF0000"/>
                </a:solidFill>
              </a:rPr>
              <a:t> species. possible</a:t>
            </a:r>
            <a:endParaRPr lang="ar-IQ" b="1" dirty="0" smtClean="0">
              <a:solidFill>
                <a:srgbClr val="FF0000"/>
              </a:solidFill>
            </a:endParaRPr>
          </a:p>
          <a:p>
            <a:endParaRPr lang="ar-IQ"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Brucellae</a:t>
            </a:r>
            <a:endParaRPr lang="ar-IQ" dirty="0"/>
          </a:p>
        </p:txBody>
      </p:sp>
      <p:sp>
        <p:nvSpPr>
          <p:cNvPr id="3" name="عنصر نائب للمحتوى 2"/>
          <p:cNvSpPr>
            <a:spLocks noGrp="1"/>
          </p:cNvSpPr>
          <p:nvPr>
            <p:ph idx="1"/>
          </p:nvPr>
        </p:nvSpPr>
        <p:spPr/>
        <p:txBody>
          <a:bodyPr>
            <a:normAutofit fontScale="55000" lnSpcReduction="20000"/>
          </a:bodyPr>
          <a:lstStyle/>
          <a:p>
            <a:pPr algn="l"/>
            <a:r>
              <a:rPr lang="en-US" b="1" dirty="0" smtClean="0"/>
              <a:t> </a:t>
            </a:r>
            <a:r>
              <a:rPr lang="en-US" b="1" dirty="0" smtClean="0">
                <a:solidFill>
                  <a:srgbClr val="FF0000"/>
                </a:solidFill>
              </a:rPr>
              <a:t>C. SEROLOGY  </a:t>
            </a:r>
            <a:r>
              <a:rPr lang="en-US" b="1" dirty="0" err="1" smtClean="0">
                <a:solidFill>
                  <a:srgbClr val="FF0000"/>
                </a:solidFill>
              </a:rPr>
              <a:t>IgM</a:t>
            </a:r>
            <a:r>
              <a:rPr lang="en-US" b="1" dirty="0" smtClean="0">
                <a:solidFill>
                  <a:srgbClr val="FF0000"/>
                </a:solidFill>
              </a:rPr>
              <a:t> </a:t>
            </a:r>
            <a:r>
              <a:rPr lang="en-US" dirty="0" smtClean="0"/>
              <a:t>antibody levels rise during the first week of acute illness, peak at 3 months, and may persist during chronic disease. Even with appropriate antibiotic therapy, high </a:t>
            </a:r>
            <a:r>
              <a:rPr lang="en-US" dirty="0" err="1" smtClean="0"/>
              <a:t>IgM</a:t>
            </a:r>
            <a:r>
              <a:rPr lang="en-US" dirty="0" smtClean="0"/>
              <a:t> levels may persist for up to 2 years in a small percentage of patients. </a:t>
            </a:r>
            <a:r>
              <a:rPr lang="en-US" dirty="0" err="1" smtClean="0"/>
              <a:t>IgG</a:t>
            </a:r>
            <a:r>
              <a:rPr lang="en-US" dirty="0" smtClean="0"/>
              <a:t> antibody levels rise about 3 weeks after onset of acute disease, peak at 6–8 weeks, and remain high during chronic disease. </a:t>
            </a:r>
            <a:r>
              <a:rPr lang="en-US" dirty="0" err="1" smtClean="0"/>
              <a:t>IgA</a:t>
            </a:r>
            <a:r>
              <a:rPr lang="en-US" dirty="0" smtClean="0"/>
              <a:t> levels parallel the </a:t>
            </a:r>
            <a:r>
              <a:rPr lang="en-US" dirty="0" err="1" smtClean="0"/>
              <a:t>IgG</a:t>
            </a:r>
            <a:r>
              <a:rPr lang="en-US" dirty="0" smtClean="0"/>
              <a:t> levels. </a:t>
            </a:r>
          </a:p>
          <a:p>
            <a:pPr algn="l"/>
            <a:r>
              <a:rPr lang="en-US" b="1" dirty="0" smtClean="0"/>
              <a:t> </a:t>
            </a:r>
            <a:r>
              <a:rPr lang="en-US" b="1" dirty="0" smtClean="0">
                <a:solidFill>
                  <a:srgbClr val="FF0000"/>
                </a:solidFill>
              </a:rPr>
              <a:t>1. Agglutination Test</a:t>
            </a:r>
            <a:r>
              <a:rPr lang="en-US" dirty="0" smtClean="0">
                <a:solidFill>
                  <a:srgbClr val="FF0000"/>
                </a:solidFill>
              </a:rPr>
              <a:t>—To </a:t>
            </a:r>
            <a:r>
              <a:rPr lang="en-US" dirty="0" smtClean="0"/>
              <a:t>be reliable, serum agglutination tests must be performed with standardized heat killed, </a:t>
            </a:r>
            <a:r>
              <a:rPr lang="en-US" dirty="0" err="1" smtClean="0"/>
              <a:t>phenolized</a:t>
            </a:r>
            <a:r>
              <a:rPr lang="en-US" dirty="0" smtClean="0"/>
              <a:t>, </a:t>
            </a:r>
            <a:r>
              <a:rPr lang="en-US" b="1" dirty="0" smtClean="0">
                <a:solidFill>
                  <a:srgbClr val="FF0000"/>
                </a:solidFill>
              </a:rPr>
              <a:t>smooth</a:t>
            </a:r>
            <a:r>
              <a:rPr lang="en-US" dirty="0" smtClean="0">
                <a:solidFill>
                  <a:srgbClr val="FF0000"/>
                </a:solidFill>
              </a:rPr>
              <a:t> </a:t>
            </a:r>
            <a:r>
              <a:rPr lang="en-US" dirty="0" err="1" smtClean="0">
                <a:solidFill>
                  <a:srgbClr val="FF0000"/>
                </a:solidFill>
              </a:rPr>
              <a:t>brucella</a:t>
            </a:r>
            <a:r>
              <a:rPr lang="en-US" dirty="0" smtClean="0">
                <a:solidFill>
                  <a:srgbClr val="FF0000"/>
                </a:solidFill>
              </a:rPr>
              <a:t> antigens</a:t>
            </a:r>
            <a:r>
              <a:rPr lang="en-US" dirty="0" smtClean="0"/>
              <a:t>. </a:t>
            </a:r>
            <a:r>
              <a:rPr lang="en-US" dirty="0" err="1" smtClean="0">
                <a:solidFill>
                  <a:srgbClr val="FF0000"/>
                </a:solidFill>
              </a:rPr>
              <a:t>IgG</a:t>
            </a:r>
            <a:r>
              <a:rPr lang="en-US" dirty="0" smtClean="0">
                <a:solidFill>
                  <a:srgbClr val="FF0000"/>
                </a:solidFill>
              </a:rPr>
              <a:t> agglutinin titers above 1:80 indicate active infection</a:t>
            </a:r>
            <a:r>
              <a:rPr lang="en-US" dirty="0" smtClean="0"/>
              <a:t>. </a:t>
            </a:r>
          </a:p>
          <a:p>
            <a:pPr algn="l"/>
            <a:r>
              <a:rPr lang="ar-IQ" dirty="0" smtClean="0"/>
              <a:t> </a:t>
            </a:r>
            <a:r>
              <a:rPr lang="en-US" b="1" dirty="0" smtClean="0">
                <a:solidFill>
                  <a:srgbClr val="FF0000"/>
                </a:solidFill>
              </a:rPr>
              <a:t>2. Blocking Antibodies</a:t>
            </a:r>
            <a:r>
              <a:rPr lang="en-US" dirty="0" smtClean="0">
                <a:solidFill>
                  <a:srgbClr val="FF0000"/>
                </a:solidFill>
              </a:rPr>
              <a:t>—These </a:t>
            </a:r>
            <a:r>
              <a:rPr lang="en-US" dirty="0" smtClean="0"/>
              <a:t>are </a:t>
            </a:r>
            <a:r>
              <a:rPr lang="en-US" dirty="0" err="1" smtClean="0"/>
              <a:t>IgA</a:t>
            </a:r>
            <a:r>
              <a:rPr lang="en-US" dirty="0" smtClean="0"/>
              <a:t> antibodies that interfere with agglutination by </a:t>
            </a:r>
            <a:r>
              <a:rPr lang="en-US" dirty="0" err="1" smtClean="0"/>
              <a:t>IgG</a:t>
            </a:r>
            <a:r>
              <a:rPr lang="en-US" dirty="0" smtClean="0"/>
              <a:t> and </a:t>
            </a:r>
            <a:r>
              <a:rPr lang="en-US" dirty="0" err="1" smtClean="0"/>
              <a:t>IgM</a:t>
            </a:r>
            <a:r>
              <a:rPr lang="en-US" dirty="0" smtClean="0"/>
              <a:t> and cause a serologic test to be negative in low serum </a:t>
            </a:r>
            <a:r>
              <a:rPr lang="en-US" b="1" dirty="0" smtClean="0"/>
              <a:t>dilutions (</a:t>
            </a:r>
            <a:r>
              <a:rPr lang="en-US" b="1" dirty="0" err="1" smtClean="0"/>
              <a:t>prozone</a:t>
            </a:r>
            <a:r>
              <a:rPr lang="en-US" b="1" dirty="0" smtClean="0"/>
              <a:t>)</a:t>
            </a:r>
            <a:r>
              <a:rPr lang="en-US" dirty="0" smtClean="0"/>
              <a:t> although positive in higher dilutions. These antibodies appear during the </a:t>
            </a:r>
            <a:r>
              <a:rPr lang="en-US" dirty="0" err="1" smtClean="0"/>
              <a:t>subacute</a:t>
            </a:r>
            <a:r>
              <a:rPr lang="en-US" dirty="0" smtClean="0"/>
              <a:t> stage of infection, tend to persist for many years independently of activity of infection, and are detected by the Coombs </a:t>
            </a:r>
            <a:r>
              <a:rPr lang="en-US" dirty="0" err="1" smtClean="0"/>
              <a:t>antiglobulin</a:t>
            </a:r>
            <a:r>
              <a:rPr lang="en-US" dirty="0" smtClean="0"/>
              <a:t> method.</a:t>
            </a:r>
          </a:p>
          <a:p>
            <a:pPr algn="l"/>
            <a:r>
              <a:rPr lang="en-US" b="1" dirty="0" smtClean="0"/>
              <a:t> </a:t>
            </a:r>
            <a:r>
              <a:rPr lang="en-US" b="1" dirty="0" smtClean="0">
                <a:solidFill>
                  <a:srgbClr val="FF0000"/>
                </a:solidFill>
              </a:rPr>
              <a:t>3. ELISA Assays</a:t>
            </a:r>
            <a:r>
              <a:rPr lang="en-US" dirty="0" smtClean="0">
                <a:solidFill>
                  <a:srgbClr val="FF0000"/>
                </a:solidFill>
              </a:rPr>
              <a:t>—</a:t>
            </a:r>
            <a:r>
              <a:rPr lang="en-US" b="1" dirty="0" err="1" smtClean="0">
                <a:solidFill>
                  <a:srgbClr val="FF0000"/>
                </a:solidFill>
              </a:rPr>
              <a:t>IgG</a:t>
            </a:r>
            <a:r>
              <a:rPr lang="en-US" b="1" dirty="0" smtClean="0">
                <a:solidFill>
                  <a:srgbClr val="FF0000"/>
                </a:solidFill>
              </a:rPr>
              <a:t>, </a:t>
            </a:r>
            <a:r>
              <a:rPr lang="en-US" b="1" dirty="0" err="1" smtClean="0">
                <a:solidFill>
                  <a:srgbClr val="FF0000"/>
                </a:solidFill>
              </a:rPr>
              <a:t>IgA</a:t>
            </a:r>
            <a:r>
              <a:rPr lang="en-US" b="1" dirty="0" smtClean="0">
                <a:solidFill>
                  <a:srgbClr val="FF0000"/>
                </a:solidFill>
              </a:rPr>
              <a:t>, and </a:t>
            </a:r>
            <a:r>
              <a:rPr lang="en-US" b="1" dirty="0" err="1" smtClean="0">
                <a:solidFill>
                  <a:srgbClr val="FF0000"/>
                </a:solidFill>
              </a:rPr>
              <a:t>IgM</a:t>
            </a:r>
            <a:r>
              <a:rPr lang="en-US" b="1" dirty="0" smtClean="0">
                <a:solidFill>
                  <a:srgbClr val="FF0000"/>
                </a:solidFill>
              </a:rPr>
              <a:t> </a:t>
            </a:r>
            <a:r>
              <a:rPr lang="en-US" dirty="0" smtClean="0"/>
              <a:t>antibodies may be detected using ELISA assays, which use </a:t>
            </a:r>
            <a:r>
              <a:rPr lang="en-US" dirty="0" err="1" smtClean="0"/>
              <a:t>cytoplasmic</a:t>
            </a:r>
            <a:r>
              <a:rPr lang="en-US" dirty="0" smtClean="0"/>
              <a:t> proteins as antigens. These assays tend to be more sensitive and specific than the agglutination test.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Brucellae</a:t>
            </a:r>
            <a:endParaRPr lang="ar-IQ" dirty="0"/>
          </a:p>
        </p:txBody>
      </p:sp>
      <p:sp>
        <p:nvSpPr>
          <p:cNvPr id="3" name="عنصر نائب للمحتوى 2"/>
          <p:cNvSpPr>
            <a:spLocks noGrp="1"/>
          </p:cNvSpPr>
          <p:nvPr>
            <p:ph idx="1"/>
          </p:nvPr>
        </p:nvSpPr>
        <p:spPr/>
        <p:txBody>
          <a:bodyPr>
            <a:normAutofit fontScale="70000" lnSpcReduction="20000"/>
          </a:bodyPr>
          <a:lstStyle/>
          <a:p>
            <a:endParaRPr lang="en-US" dirty="0" smtClean="0"/>
          </a:p>
          <a:p>
            <a:pPr algn="l">
              <a:buNone/>
            </a:pPr>
            <a:r>
              <a:rPr lang="en-US" dirty="0" smtClean="0">
                <a:solidFill>
                  <a:srgbClr val="FF0000"/>
                </a:solidFill>
              </a:rPr>
              <a:t>d. Epidemiology, Prevention, &amp; Control</a:t>
            </a:r>
          </a:p>
          <a:p>
            <a:pPr algn="l">
              <a:buNone/>
            </a:pPr>
            <a:r>
              <a:rPr lang="en-US" dirty="0" smtClean="0"/>
              <a:t>  </a:t>
            </a:r>
            <a:r>
              <a:rPr lang="en-US" dirty="0" err="1" smtClean="0"/>
              <a:t>Brucellae</a:t>
            </a:r>
            <a:r>
              <a:rPr lang="en-US" dirty="0" smtClean="0"/>
              <a:t> are animal pathogens transmitted to humans by accidental contact </a:t>
            </a:r>
            <a:r>
              <a:rPr lang="en-US" dirty="0" smtClean="0">
                <a:solidFill>
                  <a:srgbClr val="FF0000"/>
                </a:solidFill>
              </a:rPr>
              <a:t>with infected animal feces, urine, milk, and tissues. </a:t>
            </a:r>
          </a:p>
          <a:p>
            <a:pPr algn="l"/>
            <a:r>
              <a:rPr lang="en-US" b="1" dirty="0" smtClean="0"/>
              <a:t> </a:t>
            </a:r>
            <a:r>
              <a:rPr lang="en-US" b="1" dirty="0" smtClean="0">
                <a:solidFill>
                  <a:srgbClr val="FF0000"/>
                </a:solidFill>
              </a:rPr>
              <a:t>The common sources of infection for humans </a:t>
            </a:r>
            <a:r>
              <a:rPr lang="en-US" dirty="0" smtClean="0"/>
              <a:t>are unpasteurized milk, milk products, and cheese, and occupational contact (</a:t>
            </a:r>
            <a:r>
              <a:rPr lang="en-US" dirty="0" err="1" smtClean="0"/>
              <a:t>eg</a:t>
            </a:r>
            <a:r>
              <a:rPr lang="en-US" dirty="0" smtClean="0"/>
              <a:t>, farmers, veterinarians, slaughterhouse workers) with infected animals. Cheese made from unpasteurized goat’s milk is a particularly common vehicle for transmission of brucellosis. Occasionally the airborne route may be important. Because of occupational contact, </a:t>
            </a:r>
            <a:r>
              <a:rPr lang="en-US" dirty="0" err="1" smtClean="0"/>
              <a:t>brucellae</a:t>
            </a:r>
            <a:r>
              <a:rPr lang="en-US" dirty="0" smtClean="0"/>
              <a:t> infection is much more frequent men</a:t>
            </a:r>
            <a:r>
              <a:rPr lang="en-US" b="1" dirty="0" smtClean="0"/>
              <a:t>.  </a:t>
            </a:r>
          </a:p>
          <a:p>
            <a:pPr algn="l"/>
            <a:r>
              <a:rPr lang="en-US" b="1" dirty="0" smtClean="0">
                <a:solidFill>
                  <a:srgbClr val="FF0000"/>
                </a:solidFill>
              </a:rPr>
              <a:t>Control rests on </a:t>
            </a:r>
            <a:r>
              <a:rPr lang="en-US" b="1" dirty="0" smtClean="0"/>
              <a:t>limitation of spread and possible eradication of animal infection, pasteurization of milk and milk </a:t>
            </a:r>
            <a:r>
              <a:rPr lang="en-US" dirty="0" smtClean="0"/>
              <a:t>products, and reduction of occupational hazards wherever .</a:t>
            </a:r>
            <a:endParaRPr lang="ar-IQ"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i="1" dirty="0" smtClean="0">
                <a:solidFill>
                  <a:srgbClr val="FF0000"/>
                </a:solidFill>
              </a:rPr>
              <a:t>MYCOBACTERIUM TUBERCULOSIS</a:t>
            </a:r>
            <a:endParaRPr lang="ar-IQ" i="1" dirty="0">
              <a:solidFill>
                <a:srgbClr val="FF0000"/>
              </a:solidFill>
            </a:endParaRPr>
          </a:p>
        </p:txBody>
      </p:sp>
      <p:sp>
        <p:nvSpPr>
          <p:cNvPr id="3" name="عنصر نائب للمحتوى 2"/>
          <p:cNvSpPr>
            <a:spLocks noGrp="1"/>
          </p:cNvSpPr>
          <p:nvPr>
            <p:ph idx="1"/>
          </p:nvPr>
        </p:nvSpPr>
        <p:spPr/>
        <p:txBody>
          <a:bodyPr>
            <a:normAutofit/>
          </a:bodyPr>
          <a:lstStyle/>
          <a:p>
            <a:pPr algn="l">
              <a:buNone/>
            </a:pPr>
            <a:r>
              <a:rPr lang="en-US" dirty="0" smtClean="0"/>
              <a:t>Morphology &amp; Identification </a:t>
            </a:r>
          </a:p>
          <a:p>
            <a:pPr algn="l">
              <a:buNone/>
            </a:pPr>
            <a:r>
              <a:rPr lang="en-US" dirty="0" smtClean="0"/>
              <a:t> TYPICAL ORGANISMS </a:t>
            </a:r>
          </a:p>
          <a:p>
            <a:pPr algn="l">
              <a:buNone/>
            </a:pPr>
            <a:r>
              <a:rPr lang="en-US" b="1" dirty="0" smtClean="0"/>
              <a:t> In tissue, tubercle bacilli </a:t>
            </a:r>
            <a:r>
              <a:rPr lang="en-US" dirty="0" smtClean="0"/>
              <a:t>are thin straight rods measuring about 0.4 × 3 µm . </a:t>
            </a:r>
            <a:r>
              <a:rPr lang="en-US" b="1" dirty="0" smtClean="0"/>
              <a:t>On artificial media</a:t>
            </a:r>
            <a:r>
              <a:rPr lang="en-US" dirty="0" smtClean="0"/>
              <a:t>, </a:t>
            </a:r>
            <a:r>
              <a:rPr lang="en-US" dirty="0" err="1" smtClean="0"/>
              <a:t>coccoid</a:t>
            </a:r>
            <a:r>
              <a:rPr lang="en-US" dirty="0" smtClean="0"/>
              <a:t> and filamentous forms are seen  </a:t>
            </a:r>
            <a:r>
              <a:rPr lang="en-US" b="1" dirty="0" smtClean="0">
                <a:solidFill>
                  <a:srgbClr val="FF0000"/>
                </a:solidFill>
              </a:rPr>
              <a:t>The </a:t>
            </a:r>
            <a:r>
              <a:rPr lang="en-US" b="1" dirty="0" err="1" smtClean="0">
                <a:solidFill>
                  <a:srgbClr val="FF0000"/>
                </a:solidFill>
              </a:rPr>
              <a:t>Ziehl-Neelsen</a:t>
            </a:r>
            <a:r>
              <a:rPr lang="en-US" b="1" dirty="0" smtClean="0">
                <a:solidFill>
                  <a:srgbClr val="FF0000"/>
                </a:solidFill>
              </a:rPr>
              <a:t> technique of staining is employed for identification of acid-fast bacteria..</a:t>
            </a:r>
            <a:r>
              <a:rPr lang="en-US" dirty="0" smtClean="0"/>
              <a:t> </a:t>
            </a:r>
          </a:p>
          <a:p>
            <a:endParaRPr lang="ar-IQ"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MYCOBACTERIUM TUBERCULOSIS</a:t>
            </a:r>
            <a:endParaRPr lang="ar-IQ" dirty="0"/>
          </a:p>
        </p:txBody>
      </p:sp>
      <p:sp>
        <p:nvSpPr>
          <p:cNvPr id="3" name="عنصر نائب للمحتوى 2"/>
          <p:cNvSpPr>
            <a:spLocks noGrp="1"/>
          </p:cNvSpPr>
          <p:nvPr>
            <p:ph idx="1"/>
          </p:nvPr>
        </p:nvSpPr>
        <p:spPr/>
        <p:txBody>
          <a:bodyPr>
            <a:normAutofit fontScale="25000" lnSpcReduction="20000"/>
          </a:bodyPr>
          <a:lstStyle/>
          <a:p>
            <a:pPr algn="l">
              <a:buNone/>
            </a:pPr>
            <a:r>
              <a:rPr lang="en-US" sz="7200" b="1" dirty="0" smtClean="0">
                <a:solidFill>
                  <a:srgbClr val="FF0000"/>
                </a:solidFill>
              </a:rPr>
              <a:t>B. CULTURE</a:t>
            </a:r>
            <a:r>
              <a:rPr lang="en-US" sz="4500" dirty="0" smtClean="0"/>
              <a:t> </a:t>
            </a:r>
            <a:endParaRPr lang="en-US" sz="7200" dirty="0" smtClean="0"/>
          </a:p>
          <a:p>
            <a:pPr algn="l">
              <a:buNone/>
            </a:pPr>
            <a:r>
              <a:rPr lang="en-US" sz="7200" dirty="0" smtClean="0"/>
              <a:t> Selective media contain antibiotics to prevent the overgrowth of contaminating bacteria and fungi. There are three general formulations that can be used for both the nonselective and selective media.</a:t>
            </a:r>
          </a:p>
          <a:p>
            <a:pPr algn="l">
              <a:buNone/>
            </a:pPr>
            <a:r>
              <a:rPr lang="en-US" sz="7200" b="1" dirty="0" smtClean="0">
                <a:solidFill>
                  <a:srgbClr val="FF0000"/>
                </a:solidFill>
              </a:rPr>
              <a:t>1. </a:t>
            </a:r>
            <a:r>
              <a:rPr lang="en-US" sz="7200" b="1" dirty="0" err="1" smtClean="0">
                <a:solidFill>
                  <a:srgbClr val="FF0000"/>
                </a:solidFill>
              </a:rPr>
              <a:t>Semisynthetic</a:t>
            </a:r>
            <a:r>
              <a:rPr lang="en-US" sz="7200" b="1" dirty="0" smtClean="0">
                <a:solidFill>
                  <a:srgbClr val="FF0000"/>
                </a:solidFill>
              </a:rPr>
              <a:t> Agar Media</a:t>
            </a:r>
            <a:r>
              <a:rPr lang="en-US" sz="7200" dirty="0" smtClean="0">
                <a:solidFill>
                  <a:srgbClr val="FF0000"/>
                </a:solidFill>
              </a:rPr>
              <a:t>—These </a:t>
            </a:r>
            <a:r>
              <a:rPr lang="en-US" sz="7200" dirty="0" smtClean="0"/>
              <a:t>media (</a:t>
            </a:r>
            <a:r>
              <a:rPr lang="en-US" sz="7200" dirty="0" err="1" smtClean="0"/>
              <a:t>eg</a:t>
            </a:r>
            <a:r>
              <a:rPr lang="en-US" sz="7200" dirty="0" smtClean="0"/>
              <a:t>, </a:t>
            </a:r>
            <a:r>
              <a:rPr lang="en-US" sz="7200" dirty="0" err="1" smtClean="0"/>
              <a:t>Middlebrook</a:t>
            </a:r>
            <a:r>
              <a:rPr lang="en-US" sz="7200" dirty="0" smtClean="0"/>
              <a:t> 7H10 and 7H11) contain defined salts, vitamins, cofactors, oleic acid, albumin, </a:t>
            </a:r>
            <a:r>
              <a:rPr lang="en-US" sz="7200" dirty="0" err="1" smtClean="0"/>
              <a:t>catalase</a:t>
            </a:r>
            <a:r>
              <a:rPr lang="en-US" sz="7200" dirty="0" smtClean="0"/>
              <a:t>, and glycerol; the 7H11 medium contains casein </a:t>
            </a:r>
            <a:r>
              <a:rPr lang="en-US" sz="7200" dirty="0" err="1" smtClean="0"/>
              <a:t>hydrolysate</a:t>
            </a:r>
            <a:r>
              <a:rPr lang="en-US" sz="7200" dirty="0" smtClean="0"/>
              <a:t> also. The albumin neutralizes the toxic and inhibitory effects of fatty acids in the specimen or medium.</a:t>
            </a:r>
          </a:p>
          <a:p>
            <a:pPr algn="l">
              <a:buNone/>
            </a:pPr>
            <a:r>
              <a:rPr lang="en-US" sz="7200" b="1" dirty="0" smtClean="0">
                <a:solidFill>
                  <a:srgbClr val="FF0000"/>
                </a:solidFill>
              </a:rPr>
              <a:t>2. </a:t>
            </a:r>
            <a:r>
              <a:rPr lang="en-US" sz="7200" b="1" dirty="0" err="1" smtClean="0">
                <a:solidFill>
                  <a:srgbClr val="FF0000"/>
                </a:solidFill>
              </a:rPr>
              <a:t>Inspissated</a:t>
            </a:r>
            <a:r>
              <a:rPr lang="en-US" sz="7200" b="1" dirty="0" smtClean="0">
                <a:solidFill>
                  <a:srgbClr val="FF0000"/>
                </a:solidFill>
              </a:rPr>
              <a:t> Egg Media</a:t>
            </a:r>
            <a:r>
              <a:rPr lang="en-US" sz="7200" dirty="0" smtClean="0">
                <a:solidFill>
                  <a:srgbClr val="FF0000"/>
                </a:solidFill>
              </a:rPr>
              <a:t>—These </a:t>
            </a:r>
            <a:r>
              <a:rPr lang="en-US" sz="7200" dirty="0" smtClean="0"/>
              <a:t>media (</a:t>
            </a:r>
            <a:r>
              <a:rPr lang="en-US" sz="7200" dirty="0" err="1" smtClean="0"/>
              <a:t>eg</a:t>
            </a:r>
            <a:r>
              <a:rPr lang="en-US" sz="7200" b="1" dirty="0" smtClean="0"/>
              <a:t>, </a:t>
            </a:r>
            <a:r>
              <a:rPr lang="en-US" sz="7200" b="1" dirty="0" err="1" smtClean="0"/>
              <a:t>Löwenstein</a:t>
            </a:r>
            <a:r>
              <a:rPr lang="en-US" sz="7200" b="1" dirty="0" smtClean="0"/>
              <a:t>-Jensen</a:t>
            </a:r>
            <a:r>
              <a:rPr lang="en-US" sz="7200" dirty="0" smtClean="0"/>
              <a:t>) contain defined salts, glycerol, and complex organic substances (</a:t>
            </a:r>
            <a:r>
              <a:rPr lang="en-US" sz="7200" dirty="0" err="1" smtClean="0"/>
              <a:t>eg</a:t>
            </a:r>
            <a:r>
              <a:rPr lang="en-US" sz="7200" dirty="0" smtClean="0"/>
              <a:t>, fresh eggs or egg yolks, potato flour, and other ingredients in various combinations). Malachite green is included to inhibit other bacteria. Small </a:t>
            </a:r>
            <a:r>
              <a:rPr lang="en-US" sz="7200" dirty="0" err="1" smtClean="0"/>
              <a:t>inocula</a:t>
            </a:r>
            <a:r>
              <a:rPr lang="en-US" sz="7200" dirty="0" smtClean="0"/>
              <a:t> in specimens from patients will grow on these media in 3–6 weeks. These media with added antibiotics are used as selective media.</a:t>
            </a:r>
          </a:p>
          <a:p>
            <a:pPr algn="l">
              <a:buNone/>
            </a:pPr>
            <a:r>
              <a:rPr lang="en-US" sz="7200" b="1" dirty="0" smtClean="0">
                <a:solidFill>
                  <a:srgbClr val="FF0000"/>
                </a:solidFill>
              </a:rPr>
              <a:t>3. Broth Media—Broth media </a:t>
            </a:r>
            <a:r>
              <a:rPr lang="en-US" sz="7200" b="1" dirty="0" smtClean="0"/>
              <a:t>(</a:t>
            </a:r>
            <a:r>
              <a:rPr lang="en-US" sz="7200" b="1" dirty="0" err="1" smtClean="0"/>
              <a:t>eg</a:t>
            </a:r>
            <a:r>
              <a:rPr lang="en-US" sz="7200" b="1" dirty="0" smtClean="0"/>
              <a:t>, </a:t>
            </a:r>
            <a:r>
              <a:rPr lang="en-US" sz="7200" b="1" dirty="0" err="1" smtClean="0"/>
              <a:t>Middlebrook</a:t>
            </a:r>
            <a:r>
              <a:rPr lang="en-US" sz="7200" b="1" dirty="0" smtClean="0"/>
              <a:t> 7H9 and 7H12) support the proliferation of small </a:t>
            </a:r>
            <a:r>
              <a:rPr lang="en-US" sz="7200" b="1" dirty="0" err="1" smtClean="0"/>
              <a:t>inoc</a:t>
            </a:r>
            <a:r>
              <a:rPr lang="en-US" sz="7200" dirty="0" err="1" smtClean="0"/>
              <a:t>ula</a:t>
            </a:r>
            <a:r>
              <a:rPr lang="en-US" sz="7200" dirty="0" smtClean="0"/>
              <a:t>. </a:t>
            </a:r>
          </a:p>
          <a:p>
            <a:pPr algn="l"/>
            <a:r>
              <a:rPr lang="en-US" sz="7200" dirty="0" smtClean="0"/>
              <a:t> C. GROWTH CHARACTERISTICS</a:t>
            </a:r>
          </a:p>
          <a:p>
            <a:pPr algn="l">
              <a:buNone/>
            </a:pPr>
            <a:r>
              <a:rPr lang="en-US" sz="7200" b="1" dirty="0" err="1" smtClean="0"/>
              <a:t>Mycobacteria</a:t>
            </a:r>
            <a:r>
              <a:rPr lang="en-US" sz="7200" b="1" dirty="0" smtClean="0"/>
              <a:t> are obligate aerobes and </a:t>
            </a:r>
            <a:r>
              <a:rPr lang="en-US" sz="7200" dirty="0" smtClean="0"/>
              <a:t>derive energy from the oxidation of many simple carbon compounds. Increased CO2 tension enhances growth,  the growth rate is much slower than that of most bacteria</a:t>
            </a:r>
            <a:r>
              <a:rPr lang="en-US" sz="7200" b="1" dirty="0" smtClean="0">
                <a:solidFill>
                  <a:schemeClr val="tx2"/>
                </a:solidFill>
              </a:rPr>
              <a:t>. The doubling time of tubercle bacilli is about 18 hour</a:t>
            </a:r>
            <a:r>
              <a:rPr lang="en-US" sz="7200" b="1" dirty="0" smtClean="0"/>
              <a:t>s</a:t>
            </a:r>
            <a:endParaRPr lang="ar-IQ" sz="7200"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MYCOBACTERIUM TUBERCULOSIS</a:t>
            </a:r>
            <a:endParaRPr lang="ar-IQ" dirty="0"/>
          </a:p>
        </p:txBody>
      </p:sp>
      <p:sp>
        <p:nvSpPr>
          <p:cNvPr id="3" name="عنصر نائب للمحتوى 2"/>
          <p:cNvSpPr>
            <a:spLocks noGrp="1"/>
          </p:cNvSpPr>
          <p:nvPr>
            <p:ph idx="1"/>
          </p:nvPr>
        </p:nvSpPr>
        <p:spPr/>
        <p:txBody>
          <a:bodyPr>
            <a:normAutofit fontScale="55000" lnSpcReduction="20000"/>
          </a:bodyPr>
          <a:lstStyle/>
          <a:p>
            <a:pPr algn="l">
              <a:buNone/>
            </a:pPr>
            <a:r>
              <a:rPr lang="ar-IQ" dirty="0" smtClean="0"/>
              <a:t> </a:t>
            </a:r>
            <a:endParaRPr lang="en-US" dirty="0" smtClean="0"/>
          </a:p>
          <a:p>
            <a:pPr algn="l">
              <a:buNone/>
            </a:pPr>
            <a:r>
              <a:rPr lang="en-US" b="1" dirty="0" smtClean="0">
                <a:solidFill>
                  <a:srgbClr val="FF0000"/>
                </a:solidFill>
              </a:rPr>
              <a:t> D. REACTION TO PHYSICAL AND CHEMICAL AGENTS</a:t>
            </a:r>
          </a:p>
          <a:p>
            <a:pPr algn="l">
              <a:buNone/>
            </a:pPr>
            <a:r>
              <a:rPr lang="en-US" b="1" dirty="0" smtClean="0"/>
              <a:t> </a:t>
            </a:r>
            <a:r>
              <a:rPr lang="en-US" dirty="0" err="1" smtClean="0"/>
              <a:t>Mycobacteria</a:t>
            </a:r>
            <a:r>
              <a:rPr lang="en-US" dirty="0" smtClean="0"/>
              <a:t> tend to be more resistant to chemical agents than other bacteria because of the hydrophobic nature of the cell surface and their clumped growth</a:t>
            </a:r>
            <a:r>
              <a:rPr lang="en-US" b="1" dirty="0" smtClean="0"/>
              <a:t>. Dyes</a:t>
            </a:r>
            <a:r>
              <a:rPr lang="en-US" dirty="0" smtClean="0"/>
              <a:t> (</a:t>
            </a:r>
            <a:r>
              <a:rPr lang="en-US" dirty="0" err="1" smtClean="0"/>
              <a:t>eg</a:t>
            </a:r>
            <a:r>
              <a:rPr lang="en-US" dirty="0" smtClean="0"/>
              <a:t>, malachite green) or </a:t>
            </a:r>
            <a:r>
              <a:rPr lang="en-US" b="1" dirty="0" smtClean="0"/>
              <a:t>antibacterial agents</a:t>
            </a:r>
            <a:r>
              <a:rPr lang="en-US" dirty="0" smtClean="0"/>
              <a:t> (</a:t>
            </a:r>
            <a:r>
              <a:rPr lang="en-US" dirty="0" err="1" smtClean="0"/>
              <a:t>eg</a:t>
            </a:r>
            <a:r>
              <a:rPr lang="en-US" dirty="0" smtClean="0"/>
              <a:t>, penicillin) that are </a:t>
            </a:r>
            <a:r>
              <a:rPr lang="en-US" dirty="0" err="1" smtClean="0"/>
              <a:t>bacteriostatic</a:t>
            </a:r>
            <a:r>
              <a:rPr lang="en-US" dirty="0" smtClean="0"/>
              <a:t> to other bacteria can be incorporated into media without inhibiting the growth of tubercle bacilli. </a:t>
            </a:r>
            <a:r>
              <a:rPr lang="en-US" b="1" dirty="0" smtClean="0"/>
              <a:t>Acids and </a:t>
            </a:r>
            <a:r>
              <a:rPr lang="en-US" b="1" dirty="0" err="1" smtClean="0"/>
              <a:t>alkalies</a:t>
            </a:r>
            <a:r>
              <a:rPr lang="en-US" b="1" dirty="0" smtClean="0"/>
              <a:t> </a:t>
            </a:r>
            <a:r>
              <a:rPr lang="en-US" dirty="0" smtClean="0"/>
              <a:t>permit the survival of some exposed tubercle bacilli and are used to help eliminate contaminating organisms and for “concentration” of clinical specimens. Tubercle bacilli are resistant to </a:t>
            </a:r>
            <a:r>
              <a:rPr lang="en-US" b="1" dirty="0" smtClean="0"/>
              <a:t>drying and survive for long periods in dried sputum.</a:t>
            </a:r>
            <a:endParaRPr lang="en-US" dirty="0" smtClean="0"/>
          </a:p>
          <a:p>
            <a:pPr algn="l">
              <a:buNone/>
            </a:pPr>
            <a:r>
              <a:rPr lang="en-US" b="1" dirty="0" smtClean="0"/>
              <a:t> </a:t>
            </a:r>
            <a:r>
              <a:rPr lang="en-US" b="1" dirty="0" smtClean="0">
                <a:solidFill>
                  <a:srgbClr val="FF0000"/>
                </a:solidFill>
              </a:rPr>
              <a:t>E. VARIATION </a:t>
            </a:r>
            <a:r>
              <a:rPr lang="en-US" dirty="0" smtClean="0">
                <a:solidFill>
                  <a:srgbClr val="FF0000"/>
                </a:solidFill>
              </a:rPr>
              <a:t> </a:t>
            </a:r>
            <a:r>
              <a:rPr lang="en-US" dirty="0" smtClean="0"/>
              <a:t>can occur in colony appearance, pigmentation, virulence, optimal growth temperature, and many other cellular or growth characteristics.</a:t>
            </a:r>
          </a:p>
          <a:p>
            <a:pPr algn="l">
              <a:buNone/>
            </a:pPr>
            <a:r>
              <a:rPr lang="en-US" b="1" dirty="0" smtClean="0">
                <a:solidFill>
                  <a:srgbClr val="FF0000"/>
                </a:solidFill>
              </a:rPr>
              <a:t> F. PATHOGENICITY OF MYCOBACTERIA</a:t>
            </a:r>
            <a:r>
              <a:rPr lang="en-US" dirty="0" smtClean="0">
                <a:solidFill>
                  <a:srgbClr val="FF0000"/>
                </a:solidFill>
              </a:rPr>
              <a:t> </a:t>
            </a:r>
            <a:r>
              <a:rPr lang="en-US" dirty="0" smtClean="0"/>
              <a:t>There are marked differences in the ability of different </a:t>
            </a:r>
            <a:r>
              <a:rPr lang="en-US" dirty="0" err="1" smtClean="0"/>
              <a:t>mycobacteria</a:t>
            </a:r>
            <a:r>
              <a:rPr lang="en-US" dirty="0" smtClean="0"/>
              <a:t> to cause lesions in various host species</a:t>
            </a:r>
            <a:r>
              <a:rPr lang="en-US" i="1" dirty="0" smtClean="0"/>
              <a:t>.</a:t>
            </a:r>
            <a:r>
              <a:rPr lang="en-US" b="1" dirty="0" smtClean="0"/>
              <a:t> The route of infection (respiratory versus intestinal) determines the pattern of lesions. </a:t>
            </a:r>
            <a:r>
              <a:rPr lang="en-US" dirty="0" smtClean="0"/>
              <a:t> </a:t>
            </a:r>
          </a:p>
          <a:p>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S .</a:t>
            </a:r>
            <a:r>
              <a:rPr lang="en-US" i="1" dirty="0" err="1" smtClean="0">
                <a:solidFill>
                  <a:srgbClr val="FF0000"/>
                </a:solidFill>
              </a:rPr>
              <a:t>aureus</a:t>
            </a:r>
            <a:r>
              <a:rPr lang="en-US" dirty="0" smtClean="0">
                <a:solidFill>
                  <a:srgbClr val="FF0000"/>
                </a:solidFill>
              </a:rPr>
              <a:t> Diseases</a:t>
            </a:r>
            <a:endParaRPr lang="ar-IQ" dirty="0">
              <a:solidFill>
                <a:srgbClr val="FF0000"/>
              </a:solidFill>
            </a:endParaRPr>
          </a:p>
        </p:txBody>
      </p:sp>
      <p:sp>
        <p:nvSpPr>
          <p:cNvPr id="3" name="عنصر نائب للمحتوى 2"/>
          <p:cNvSpPr>
            <a:spLocks noGrp="1"/>
          </p:cNvSpPr>
          <p:nvPr>
            <p:ph idx="1"/>
          </p:nvPr>
        </p:nvSpPr>
        <p:spPr/>
        <p:txBody>
          <a:bodyPr/>
          <a:lstStyle/>
          <a:p>
            <a:pPr algn="l">
              <a:buNone/>
            </a:pPr>
            <a:r>
              <a:rPr lang="en-US" dirty="0" smtClean="0"/>
              <a:t> Staphylococci also cause disease through the </a:t>
            </a:r>
            <a:r>
              <a:rPr lang="en-US" b="1" dirty="0" smtClean="0">
                <a:solidFill>
                  <a:srgbClr val="FF0000"/>
                </a:solidFill>
              </a:rPr>
              <a:t>elaboration of toxins</a:t>
            </a:r>
            <a:r>
              <a:rPr lang="en-US" dirty="0" smtClean="0"/>
              <a:t>, without apparent invasive infection. the scalded skin syndrome, is caused by the production of </a:t>
            </a:r>
            <a:r>
              <a:rPr lang="en-US" dirty="0" err="1" smtClean="0"/>
              <a:t>exfoliative</a:t>
            </a:r>
            <a:r>
              <a:rPr lang="en-US" dirty="0" smtClean="0"/>
              <a:t> toxins .</a:t>
            </a:r>
            <a:endParaRPr lang="ar-IQ"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MYCOBACTERIUM TUBERCULOSIS</a:t>
            </a:r>
            <a:endParaRPr lang="ar-IQ" dirty="0"/>
          </a:p>
        </p:txBody>
      </p:sp>
      <p:sp>
        <p:nvSpPr>
          <p:cNvPr id="3" name="عنصر نائب للمحتوى 2"/>
          <p:cNvSpPr>
            <a:spLocks noGrp="1"/>
          </p:cNvSpPr>
          <p:nvPr>
            <p:ph idx="1"/>
          </p:nvPr>
        </p:nvSpPr>
        <p:spPr/>
        <p:txBody>
          <a:bodyPr>
            <a:normAutofit fontScale="62500" lnSpcReduction="20000"/>
          </a:bodyPr>
          <a:lstStyle/>
          <a:p>
            <a:pPr algn="l"/>
            <a:r>
              <a:rPr lang="en-US" b="1" dirty="0" smtClean="0">
                <a:solidFill>
                  <a:srgbClr val="FF0000"/>
                </a:solidFill>
              </a:rPr>
              <a:t>Constituents of Tubercle Bacilli </a:t>
            </a:r>
            <a:r>
              <a:rPr lang="en-US" dirty="0" smtClean="0"/>
              <a:t>listed below are found mainly in cell wall</a:t>
            </a:r>
          </a:p>
          <a:p>
            <a:pPr algn="l">
              <a:buNone/>
            </a:pPr>
            <a:r>
              <a:rPr lang="en-US" b="1" dirty="0" smtClean="0">
                <a:solidFill>
                  <a:srgbClr val="FF0000"/>
                </a:solidFill>
              </a:rPr>
              <a:t>A. LIPIDS </a:t>
            </a:r>
            <a:r>
              <a:rPr lang="en-US" b="1" dirty="0" err="1" smtClean="0">
                <a:solidFill>
                  <a:srgbClr val="FF0000"/>
                </a:solidFill>
              </a:rPr>
              <a:t>Mycobacteria</a:t>
            </a:r>
            <a:r>
              <a:rPr lang="en-US" b="1" dirty="0" smtClean="0">
                <a:solidFill>
                  <a:srgbClr val="FF0000"/>
                </a:solidFill>
              </a:rPr>
              <a:t> are rich in lipids</a:t>
            </a:r>
            <a:r>
              <a:rPr lang="en-US" dirty="0" smtClean="0">
                <a:solidFill>
                  <a:srgbClr val="FF0000"/>
                </a:solidFill>
              </a:rPr>
              <a:t>.  </a:t>
            </a:r>
            <a:r>
              <a:rPr lang="en-US" dirty="0" smtClean="0"/>
              <a:t>These include </a:t>
            </a:r>
            <a:r>
              <a:rPr lang="en-US" dirty="0" err="1" smtClean="0"/>
              <a:t>mycolic</a:t>
            </a:r>
            <a:r>
              <a:rPr lang="en-US" dirty="0" smtClean="0"/>
              <a:t> acids (long-chain fatty acids C78–C90), waxes, and </a:t>
            </a:r>
            <a:r>
              <a:rPr lang="en-US" dirty="0" err="1" smtClean="0"/>
              <a:t>phosphatides</a:t>
            </a:r>
            <a:r>
              <a:rPr lang="en-US" dirty="0" smtClean="0"/>
              <a:t>. In the cell, the lipids are largely bound to proteins and polysaccharides.  Lipids are to some </a:t>
            </a:r>
            <a:r>
              <a:rPr lang="en-US" b="1" dirty="0" smtClean="0"/>
              <a:t>extent responsible for acid fastness.</a:t>
            </a:r>
            <a:r>
              <a:rPr lang="en-US" dirty="0" smtClean="0"/>
              <a:t> Analysis of lipids by gas chromatography reveals patterns that aid in classification of different species. </a:t>
            </a:r>
          </a:p>
          <a:p>
            <a:pPr algn="l">
              <a:buNone/>
            </a:pPr>
            <a:r>
              <a:rPr lang="en-US" b="1" dirty="0" smtClean="0">
                <a:solidFill>
                  <a:srgbClr val="FF0000"/>
                </a:solidFill>
              </a:rPr>
              <a:t>B. PROTEINS</a:t>
            </a:r>
            <a:r>
              <a:rPr lang="en-US" dirty="0" smtClean="0">
                <a:solidFill>
                  <a:srgbClr val="FF0000"/>
                </a:solidFill>
              </a:rPr>
              <a:t> </a:t>
            </a:r>
            <a:r>
              <a:rPr lang="en-US" dirty="0" smtClean="0"/>
              <a:t>Each type of mycobacterium contains several proteins that elicit the tuberculin reaction. </a:t>
            </a:r>
          </a:p>
          <a:p>
            <a:pPr algn="l">
              <a:buNone/>
            </a:pPr>
            <a:r>
              <a:rPr lang="en-US" b="1" dirty="0" smtClean="0">
                <a:solidFill>
                  <a:srgbClr val="FF0000"/>
                </a:solidFill>
              </a:rPr>
              <a:t>C. POLYSACCHARIDES</a:t>
            </a:r>
            <a:r>
              <a:rPr lang="en-US" b="1" dirty="0" smtClean="0"/>
              <a:t>  </a:t>
            </a:r>
            <a:r>
              <a:rPr lang="en-US" dirty="0" err="1" smtClean="0"/>
              <a:t>Mycobacteria</a:t>
            </a:r>
            <a:r>
              <a:rPr lang="en-US" dirty="0" smtClean="0"/>
              <a:t> contain a variety of polysaccharides.  They can induce the immediate type of hypersensitivity and can serve as antigens in reactions with sera of infected persons. </a:t>
            </a:r>
          </a:p>
          <a:p>
            <a:pPr algn="l">
              <a:buNone/>
            </a:pPr>
            <a:r>
              <a:rPr lang="en-US" b="1" dirty="0" smtClean="0">
                <a:solidFill>
                  <a:srgbClr val="FF0000"/>
                </a:solidFill>
              </a:rPr>
              <a:t>Pathogenesis </a:t>
            </a:r>
            <a:r>
              <a:rPr lang="en-US" dirty="0" smtClean="0"/>
              <a:t> </a:t>
            </a:r>
            <a:r>
              <a:rPr lang="en-US" dirty="0" err="1" smtClean="0"/>
              <a:t>Mycobacteria</a:t>
            </a:r>
            <a:r>
              <a:rPr lang="en-US" dirty="0" smtClean="0"/>
              <a:t> in droplets 1–5 µm in diameter are inhaled and reach alveoli. The disease results from establishment and proliferation of virulent organisms and interactions with the host</a:t>
            </a:r>
          </a:p>
          <a:p>
            <a:endParaRPr lang="ar-IQ"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MYCOBACTERIUM TUBERCULOSIS</a:t>
            </a:r>
            <a:endParaRPr lang="ar-IQ" dirty="0"/>
          </a:p>
        </p:txBody>
      </p:sp>
      <p:sp>
        <p:nvSpPr>
          <p:cNvPr id="3" name="عنصر نائب للمحتوى 2"/>
          <p:cNvSpPr>
            <a:spLocks noGrp="1"/>
          </p:cNvSpPr>
          <p:nvPr>
            <p:ph idx="1"/>
          </p:nvPr>
        </p:nvSpPr>
        <p:spPr/>
        <p:txBody>
          <a:bodyPr>
            <a:normAutofit fontScale="55000" lnSpcReduction="20000"/>
          </a:bodyPr>
          <a:lstStyle/>
          <a:p>
            <a:pPr algn="l">
              <a:buNone/>
            </a:pPr>
            <a:r>
              <a:rPr lang="en-US" b="1" dirty="0" smtClean="0">
                <a:solidFill>
                  <a:srgbClr val="FF0000"/>
                </a:solidFill>
              </a:rPr>
              <a:t>Pathology</a:t>
            </a:r>
            <a:r>
              <a:rPr lang="en-US" dirty="0" smtClean="0">
                <a:solidFill>
                  <a:srgbClr val="FF0000"/>
                </a:solidFill>
              </a:rPr>
              <a:t> </a:t>
            </a:r>
            <a:r>
              <a:rPr lang="en-US" dirty="0" smtClean="0"/>
              <a:t>The production and development of lesions and their healing or progression </a:t>
            </a:r>
            <a:r>
              <a:rPr lang="en-US" b="1" dirty="0" smtClean="0"/>
              <a:t>are determined chiefly by :</a:t>
            </a:r>
            <a:endParaRPr lang="en-US" dirty="0" smtClean="0"/>
          </a:p>
          <a:p>
            <a:pPr algn="l">
              <a:buNone/>
            </a:pPr>
            <a:r>
              <a:rPr lang="en-US" dirty="0" smtClean="0"/>
              <a:t>(1) the number of </a:t>
            </a:r>
            <a:r>
              <a:rPr lang="en-US" dirty="0" err="1" smtClean="0"/>
              <a:t>mycobacteria</a:t>
            </a:r>
            <a:r>
              <a:rPr lang="en-US" dirty="0" smtClean="0"/>
              <a:t> in the </a:t>
            </a:r>
            <a:r>
              <a:rPr lang="en-US" dirty="0" err="1" smtClean="0"/>
              <a:t>inoculum</a:t>
            </a:r>
            <a:r>
              <a:rPr lang="en-US" dirty="0" smtClean="0"/>
              <a:t> and their subsequent multiplication. </a:t>
            </a:r>
          </a:p>
          <a:p>
            <a:pPr algn="l"/>
            <a:r>
              <a:rPr lang="en-US" dirty="0" smtClean="0"/>
              <a:t>(2) the resistance and hypersensitivity of the host.</a:t>
            </a:r>
          </a:p>
          <a:p>
            <a:pPr algn="l"/>
            <a:r>
              <a:rPr lang="en-US" dirty="0" smtClean="0"/>
              <a:t>		</a:t>
            </a:r>
            <a:r>
              <a:rPr lang="en-US" dirty="0" smtClean="0">
                <a:solidFill>
                  <a:srgbClr val="FF0000"/>
                </a:solidFill>
              </a:rPr>
              <a:t> A. TWO PRINCIPAL LESIONS</a:t>
            </a:r>
          </a:p>
          <a:p>
            <a:pPr algn="l">
              <a:buNone/>
            </a:pPr>
            <a:r>
              <a:rPr lang="en-US" b="1" dirty="0" smtClean="0"/>
              <a:t> </a:t>
            </a:r>
            <a:r>
              <a:rPr lang="en-US" b="1" dirty="0" smtClean="0">
                <a:solidFill>
                  <a:srgbClr val="FF0000"/>
                </a:solidFill>
              </a:rPr>
              <a:t>1. </a:t>
            </a:r>
            <a:r>
              <a:rPr lang="en-US" b="1" dirty="0" err="1" smtClean="0">
                <a:solidFill>
                  <a:srgbClr val="FF0000"/>
                </a:solidFill>
              </a:rPr>
              <a:t>Exudative</a:t>
            </a:r>
            <a:r>
              <a:rPr lang="en-US" b="1" dirty="0" smtClean="0">
                <a:solidFill>
                  <a:srgbClr val="FF0000"/>
                </a:solidFill>
              </a:rPr>
              <a:t> Type</a:t>
            </a:r>
            <a:r>
              <a:rPr lang="en-US" dirty="0" smtClean="0">
                <a:solidFill>
                  <a:srgbClr val="FF0000"/>
                </a:solidFill>
              </a:rPr>
              <a:t>—This </a:t>
            </a:r>
            <a:r>
              <a:rPr lang="en-US" dirty="0" smtClean="0"/>
              <a:t>consists of an acute inflammatory reaction, with edema fluid, </a:t>
            </a:r>
            <a:r>
              <a:rPr lang="en-US" dirty="0" err="1" smtClean="0"/>
              <a:t>polymorphonuclear</a:t>
            </a:r>
            <a:r>
              <a:rPr lang="en-US" dirty="0" smtClean="0"/>
              <a:t> leukocytes, and, later, </a:t>
            </a:r>
            <a:r>
              <a:rPr lang="en-US" dirty="0" err="1" smtClean="0"/>
              <a:t>monocytes</a:t>
            </a:r>
            <a:r>
              <a:rPr lang="en-US" dirty="0" smtClean="0"/>
              <a:t> around the tubercle bacilli. This type is seen particularly in lung tissue, where it resembles bacterial pneumonia, the tuberculin test becomes positive.</a:t>
            </a:r>
          </a:p>
          <a:p>
            <a:pPr algn="l">
              <a:buNone/>
            </a:pPr>
            <a:r>
              <a:rPr lang="en-US" b="1" dirty="0" smtClean="0">
                <a:solidFill>
                  <a:srgbClr val="FF0000"/>
                </a:solidFill>
              </a:rPr>
              <a:t>2. Productive Type</a:t>
            </a:r>
            <a:r>
              <a:rPr lang="en-US" dirty="0" smtClean="0">
                <a:solidFill>
                  <a:srgbClr val="FF0000"/>
                </a:solidFill>
              </a:rPr>
              <a:t>—When </a:t>
            </a:r>
            <a:r>
              <a:rPr lang="en-US" dirty="0" smtClean="0"/>
              <a:t>fully developed, this lesion, a chronic </a:t>
            </a:r>
            <a:r>
              <a:rPr lang="en-US" dirty="0" err="1" smtClean="0"/>
              <a:t>granuloma</a:t>
            </a:r>
            <a:r>
              <a:rPr lang="en-US" dirty="0" smtClean="0"/>
              <a:t>, consists of three zones: (1) a central area of large, multinucleated giant cells containing tubercle bacilli; (2) a mid zone of pale </a:t>
            </a:r>
            <a:r>
              <a:rPr lang="en-US" dirty="0" err="1" smtClean="0"/>
              <a:t>epithelioid</a:t>
            </a:r>
            <a:r>
              <a:rPr lang="en-US" dirty="0" smtClean="0"/>
              <a:t> cells, often arranged </a:t>
            </a:r>
            <a:r>
              <a:rPr lang="en-US" dirty="0" err="1" smtClean="0"/>
              <a:t>radially</a:t>
            </a:r>
            <a:r>
              <a:rPr lang="en-US" dirty="0" smtClean="0"/>
              <a:t>; and (3) a peripheral zone of fibroblasts, lymphocytes, and </a:t>
            </a:r>
            <a:r>
              <a:rPr lang="en-US" dirty="0" err="1" smtClean="0"/>
              <a:t>monocytes</a:t>
            </a:r>
            <a:r>
              <a:rPr lang="en-US" dirty="0" smtClean="0"/>
              <a:t>. Later, peripheral fibrous tissue develops, and the central area undergoes </a:t>
            </a:r>
            <a:r>
              <a:rPr lang="en-US" dirty="0" err="1" smtClean="0"/>
              <a:t>caseation</a:t>
            </a:r>
            <a:r>
              <a:rPr lang="en-US" dirty="0" smtClean="0"/>
              <a:t> necrosis. Such a lesion is called a tubercle..</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MYCOBACTERIUM TUBERCULOSIS</a:t>
            </a:r>
            <a:endParaRPr lang="ar-IQ"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b="1" dirty="0" smtClean="0">
                <a:solidFill>
                  <a:srgbClr val="FF0000"/>
                </a:solidFill>
              </a:rPr>
              <a:t>Primary Infection</a:t>
            </a:r>
            <a:r>
              <a:rPr lang="en-US" dirty="0" smtClean="0">
                <a:solidFill>
                  <a:srgbClr val="FF0000"/>
                </a:solidFill>
              </a:rPr>
              <a:t> </a:t>
            </a:r>
            <a:r>
              <a:rPr lang="en-US" dirty="0" smtClean="0"/>
              <a:t>Types of Tuberculosis When a host has first contact with tubercle bacilli, the following features are usually observed: </a:t>
            </a:r>
          </a:p>
          <a:p>
            <a:pPr algn="l">
              <a:buNone/>
            </a:pPr>
            <a:r>
              <a:rPr lang="en-US" b="1" dirty="0" smtClean="0"/>
              <a:t>(1) </a:t>
            </a:r>
            <a:r>
              <a:rPr lang="en-US" dirty="0" smtClean="0"/>
              <a:t>An acute </a:t>
            </a:r>
            <a:r>
              <a:rPr lang="en-US" dirty="0" err="1" smtClean="0"/>
              <a:t>exudative</a:t>
            </a:r>
            <a:r>
              <a:rPr lang="en-US" dirty="0" smtClean="0"/>
              <a:t> lesion develops and rapidly spreads to the </a:t>
            </a:r>
            <a:r>
              <a:rPr lang="en-US" dirty="0" err="1" smtClean="0"/>
              <a:t>lymphatics</a:t>
            </a:r>
            <a:r>
              <a:rPr lang="en-US" dirty="0" smtClean="0"/>
              <a:t> and regional lymph nodes</a:t>
            </a:r>
          </a:p>
          <a:p>
            <a:pPr algn="l">
              <a:buNone/>
            </a:pPr>
            <a:r>
              <a:rPr lang="en-US" b="1" dirty="0" smtClean="0"/>
              <a:t>(2)</a:t>
            </a:r>
            <a:r>
              <a:rPr lang="en-US" dirty="0" smtClean="0"/>
              <a:t> The lymph node undergoes massive </a:t>
            </a:r>
            <a:r>
              <a:rPr lang="en-US" dirty="0" err="1" smtClean="0"/>
              <a:t>caseation</a:t>
            </a:r>
            <a:r>
              <a:rPr lang="en-US" dirty="0" smtClean="0"/>
              <a:t>, which usually calcifies.</a:t>
            </a:r>
          </a:p>
          <a:p>
            <a:pPr algn="l">
              <a:buNone/>
            </a:pPr>
            <a:r>
              <a:rPr lang="en-US" b="1" dirty="0" smtClean="0"/>
              <a:t>(3)</a:t>
            </a:r>
            <a:r>
              <a:rPr lang="en-US" dirty="0" smtClean="0"/>
              <a:t> The tuberculin test becomes positive.</a:t>
            </a:r>
          </a:p>
          <a:p>
            <a:pPr algn="l">
              <a:buNone/>
            </a:pPr>
            <a:r>
              <a:rPr lang="en-US" b="1" dirty="0" smtClean="0">
                <a:solidFill>
                  <a:srgbClr val="FF0000"/>
                </a:solidFill>
              </a:rPr>
              <a:t>Reactivation tuberculosis is characterized</a:t>
            </a:r>
            <a:r>
              <a:rPr lang="en-US" dirty="0" smtClean="0">
                <a:solidFill>
                  <a:srgbClr val="FF0000"/>
                </a:solidFill>
              </a:rPr>
              <a:t> </a:t>
            </a:r>
            <a:r>
              <a:rPr lang="en-US" dirty="0" smtClean="0"/>
              <a:t>by chronic tissue lesions, the formation of tubercles, </a:t>
            </a:r>
            <a:r>
              <a:rPr lang="en-US" dirty="0" err="1" smtClean="0"/>
              <a:t>caseation</a:t>
            </a:r>
            <a:r>
              <a:rPr lang="en-US" dirty="0" smtClean="0"/>
              <a:t>, and fibrosis. Regional lymph nodes are only slightly involved, and they do not </a:t>
            </a:r>
            <a:r>
              <a:rPr lang="en-US" dirty="0" err="1" smtClean="0"/>
              <a:t>caseate</a:t>
            </a:r>
            <a:r>
              <a:rPr lang="en-US" dirty="0" smtClean="0"/>
              <a:t>. The reactivation type almost always begins at the apex of the lung, where the oxygen tension (PO2) is highest. These differences between primary infection and </a:t>
            </a:r>
            <a:r>
              <a:rPr lang="en-US" dirty="0" err="1" smtClean="0"/>
              <a:t>reinfection</a:t>
            </a:r>
            <a:r>
              <a:rPr lang="en-US" dirty="0" smtClean="0"/>
              <a:t> or reactivation are attributed to </a:t>
            </a:r>
            <a:r>
              <a:rPr lang="en-US" b="1" dirty="0" smtClean="0"/>
              <a:t>(1) resistance and (2) hypersensitivity induced by the first infection.</a:t>
            </a:r>
            <a:r>
              <a:rPr lang="en-US" dirty="0" smtClean="0"/>
              <a:t>  </a:t>
            </a:r>
            <a:endParaRPr lang="ar-IQ"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MYCOBACTERIUM TUBERCULOSIS</a:t>
            </a:r>
            <a:endParaRPr lang="ar-IQ" dirty="0"/>
          </a:p>
        </p:txBody>
      </p:sp>
      <p:sp>
        <p:nvSpPr>
          <p:cNvPr id="3" name="عنصر نائب للمحتوى 2"/>
          <p:cNvSpPr>
            <a:spLocks noGrp="1"/>
          </p:cNvSpPr>
          <p:nvPr>
            <p:ph idx="1"/>
          </p:nvPr>
        </p:nvSpPr>
        <p:spPr/>
        <p:txBody>
          <a:bodyPr>
            <a:normAutofit fontScale="70000" lnSpcReduction="20000"/>
          </a:bodyPr>
          <a:lstStyle/>
          <a:p>
            <a:pPr algn="l"/>
            <a:endParaRPr lang="en-US" dirty="0" smtClean="0"/>
          </a:p>
          <a:p>
            <a:pPr algn="l">
              <a:buNone/>
            </a:pPr>
            <a:r>
              <a:rPr lang="en-US" dirty="0" smtClean="0">
                <a:solidFill>
                  <a:srgbClr val="FF0000"/>
                </a:solidFill>
              </a:rPr>
              <a:t>B. SPREAD OF ORGANISMS IN THE </a:t>
            </a:r>
            <a:r>
              <a:rPr lang="en-US" dirty="0" err="1" smtClean="0">
                <a:solidFill>
                  <a:srgbClr val="FF0000"/>
                </a:solidFill>
              </a:rPr>
              <a:t>HOSt</a:t>
            </a:r>
            <a:endParaRPr lang="en-US" dirty="0" smtClean="0">
              <a:solidFill>
                <a:srgbClr val="FF0000"/>
              </a:solidFill>
            </a:endParaRPr>
          </a:p>
          <a:p>
            <a:pPr algn="l">
              <a:buNone/>
            </a:pPr>
            <a:r>
              <a:rPr lang="en-US" dirty="0" smtClean="0"/>
              <a:t>Tubercle bacilli spread in the host by direct extension, through the lymphatic channels and bloodstream, and via the bronchi and gastrointestinal tract. In the first infection, tubercle bacilli always spread from the initial site via the </a:t>
            </a:r>
            <a:r>
              <a:rPr lang="en-US" dirty="0" err="1" smtClean="0"/>
              <a:t>lymphatics</a:t>
            </a:r>
            <a:r>
              <a:rPr lang="en-US" dirty="0" smtClean="0"/>
              <a:t> to the regional lymph nodes. The bacilli may spread farther and reach the bloodstream, which in turn distributes bacilli to all organs (</a:t>
            </a:r>
            <a:r>
              <a:rPr lang="en-US" dirty="0" err="1" smtClean="0"/>
              <a:t>miliary</a:t>
            </a:r>
            <a:r>
              <a:rPr lang="en-US" dirty="0" smtClean="0"/>
              <a:t> distribution) . </a:t>
            </a:r>
            <a:r>
              <a:rPr lang="en-US" dirty="0" smtClean="0">
                <a:solidFill>
                  <a:srgbClr val="FF0000"/>
                </a:solidFill>
              </a:rPr>
              <a:t>C. INTRACELLULAR SITE OF GROWTH</a:t>
            </a:r>
          </a:p>
          <a:p>
            <a:pPr algn="l">
              <a:buNone/>
            </a:pPr>
            <a:r>
              <a:rPr lang="en-US" dirty="0" smtClean="0"/>
              <a:t> Once </a:t>
            </a:r>
            <a:r>
              <a:rPr lang="en-US" dirty="0" err="1" smtClean="0"/>
              <a:t>mycobacteria</a:t>
            </a:r>
            <a:r>
              <a:rPr lang="en-US" dirty="0" smtClean="0"/>
              <a:t> establish themselves in tissue, they reside principally </a:t>
            </a:r>
            <a:r>
              <a:rPr lang="en-US" dirty="0" err="1" smtClean="0"/>
              <a:t>intracellularly</a:t>
            </a:r>
            <a:r>
              <a:rPr lang="en-US" dirty="0" smtClean="0"/>
              <a:t> in </a:t>
            </a:r>
            <a:r>
              <a:rPr lang="en-US" dirty="0" err="1" smtClean="0"/>
              <a:t>monocytes</a:t>
            </a:r>
            <a:r>
              <a:rPr lang="en-US" dirty="0" smtClean="0"/>
              <a:t>, </a:t>
            </a:r>
            <a:r>
              <a:rPr lang="en-US" dirty="0" err="1" smtClean="0"/>
              <a:t>reticuloendothelial</a:t>
            </a:r>
            <a:r>
              <a:rPr lang="en-US" dirty="0" smtClean="0"/>
              <a:t> cells, and giant cells. </a:t>
            </a:r>
            <a:r>
              <a:rPr lang="en-US" dirty="0" smtClean="0">
                <a:solidFill>
                  <a:srgbClr val="FF0000"/>
                </a:solidFill>
              </a:rPr>
              <a:t>The intracellular location is one of the features that makes chemotherapy difficult and favors microbial persistence. </a:t>
            </a:r>
            <a:r>
              <a:rPr lang="en-US" dirty="0" smtClean="0"/>
              <a:t>Within the cells of immune animals, multiplication of tubercle bacilli is greatly inhibited</a:t>
            </a:r>
            <a:endParaRPr lang="ar-IQ"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MYCOBACTERIUM TUBERCULOSIS</a:t>
            </a:r>
            <a:endParaRPr lang="ar-IQ" dirty="0"/>
          </a:p>
        </p:txBody>
      </p:sp>
      <p:sp>
        <p:nvSpPr>
          <p:cNvPr id="3" name="عنصر نائب للمحتوى 2"/>
          <p:cNvSpPr>
            <a:spLocks noGrp="1"/>
          </p:cNvSpPr>
          <p:nvPr>
            <p:ph idx="1"/>
          </p:nvPr>
        </p:nvSpPr>
        <p:spPr/>
        <p:txBody>
          <a:bodyPr>
            <a:normAutofit fontScale="55000" lnSpcReduction="20000"/>
          </a:bodyPr>
          <a:lstStyle/>
          <a:p>
            <a:pPr algn="l">
              <a:buNone/>
            </a:pPr>
            <a:r>
              <a:rPr lang="en-US" b="1" dirty="0" smtClean="0">
                <a:solidFill>
                  <a:srgbClr val="FF0000"/>
                </a:solidFill>
              </a:rPr>
              <a:t>Tuberculin Test </a:t>
            </a:r>
          </a:p>
          <a:p>
            <a:pPr algn="l">
              <a:buNone/>
            </a:pPr>
            <a:r>
              <a:rPr lang="en-US" b="1" dirty="0" smtClean="0">
                <a:solidFill>
                  <a:srgbClr val="FF0000"/>
                </a:solidFill>
              </a:rPr>
              <a:t>A. MATERIAL Old tuberculin</a:t>
            </a:r>
            <a:r>
              <a:rPr lang="en-US" dirty="0" smtClean="0">
                <a:solidFill>
                  <a:srgbClr val="FF0000"/>
                </a:solidFill>
              </a:rPr>
              <a:t> </a:t>
            </a:r>
            <a:r>
              <a:rPr lang="en-US" dirty="0" smtClean="0"/>
              <a:t>is a concentrated filtrate of broth in which tubercle bacilli have grown for 6 weeks. In addition to the reactive </a:t>
            </a:r>
            <a:r>
              <a:rPr lang="en-US" dirty="0" err="1" smtClean="0"/>
              <a:t>tuberculoproteins</a:t>
            </a:r>
            <a:r>
              <a:rPr lang="en-US" dirty="0" smtClean="0"/>
              <a:t>, this material contains a variety of other constituents of tubercle bacilli and of growth medium. A purified protein derivative (PPD) is obtained by chemical fractionation of old tuberculin. </a:t>
            </a:r>
          </a:p>
          <a:p>
            <a:pPr algn="l">
              <a:buNone/>
            </a:pPr>
            <a:r>
              <a:rPr lang="en-US" b="1" dirty="0" smtClean="0">
                <a:solidFill>
                  <a:srgbClr val="FF0000"/>
                </a:solidFill>
              </a:rPr>
              <a:t>C. REACTIONS TO TUBERCULIN </a:t>
            </a:r>
            <a:r>
              <a:rPr lang="en-US" dirty="0" smtClean="0">
                <a:solidFill>
                  <a:srgbClr val="FF0000"/>
                </a:solidFill>
              </a:rPr>
              <a:t> </a:t>
            </a:r>
            <a:r>
              <a:rPr lang="en-US" dirty="0" smtClean="0"/>
              <a:t>An individual who has had a primary infection with tubercle bacilli develops </a:t>
            </a:r>
            <a:r>
              <a:rPr lang="en-US" dirty="0" err="1" smtClean="0"/>
              <a:t>induration</a:t>
            </a:r>
            <a:r>
              <a:rPr lang="en-US" dirty="0" smtClean="0"/>
              <a:t>, edema, </a:t>
            </a:r>
            <a:r>
              <a:rPr lang="en-US" dirty="0" err="1" smtClean="0"/>
              <a:t>erythema</a:t>
            </a:r>
            <a:r>
              <a:rPr lang="en-US" dirty="0" smtClean="0"/>
              <a:t> in 24–48 hours, and, with very intense reactions, even central necrosis. The skin test should be read in 48 or 72 hours. It is considered positive if the injection of 5 TU is followed by </a:t>
            </a:r>
            <a:r>
              <a:rPr lang="en-US" dirty="0" err="1" smtClean="0"/>
              <a:t>induration</a:t>
            </a:r>
            <a:r>
              <a:rPr lang="en-US" dirty="0" smtClean="0"/>
              <a:t> 10 mm or more in diameter.</a:t>
            </a:r>
          </a:p>
          <a:p>
            <a:pPr algn="l">
              <a:buNone/>
            </a:pPr>
            <a:r>
              <a:rPr lang="en-US" b="1" dirty="0" smtClean="0">
                <a:solidFill>
                  <a:srgbClr val="FF0000"/>
                </a:solidFill>
              </a:rPr>
              <a:t>D. INTERPRETATION OF TUBERCULIN TEST</a:t>
            </a:r>
            <a:r>
              <a:rPr lang="en-US" dirty="0" smtClean="0">
                <a:solidFill>
                  <a:srgbClr val="FF0000"/>
                </a:solidFill>
              </a:rPr>
              <a:t> </a:t>
            </a:r>
            <a:r>
              <a:rPr lang="en-US" dirty="0" smtClean="0"/>
              <a:t>A positive tuberculin test indicates that an individual has been infected in the past</a:t>
            </a:r>
          </a:p>
          <a:p>
            <a:pPr algn="l">
              <a:buNone/>
            </a:pPr>
            <a:r>
              <a:rPr lang="en-US" b="1" dirty="0" smtClean="0"/>
              <a:t>Clinical Findings Since</a:t>
            </a:r>
            <a:r>
              <a:rPr lang="en-US" dirty="0" smtClean="0"/>
              <a:t> the tubercle bacillus can involve every organ system, its clinical manifestations are protean. Fatigue, weakness, weight loss, and fever may be signs of </a:t>
            </a:r>
            <a:r>
              <a:rPr lang="en-US" dirty="0" err="1" smtClean="0"/>
              <a:t>tuberculous</a:t>
            </a:r>
            <a:r>
              <a:rPr lang="en-US" dirty="0" smtClean="0"/>
              <a:t> disease. Pulmonary involvement giving rise to chronic cough and spitting of blood usually is associated with far-advanced lesions.  </a:t>
            </a:r>
          </a:p>
          <a:p>
            <a:endParaRPr lang="ar-IQ"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MYCOBACTERIUM TUBERCULOSIS</a:t>
            </a:r>
            <a:endParaRPr lang="ar-IQ" dirty="0"/>
          </a:p>
        </p:txBody>
      </p:sp>
      <p:sp>
        <p:nvSpPr>
          <p:cNvPr id="3" name="عنصر نائب للمحتوى 2"/>
          <p:cNvSpPr>
            <a:spLocks noGrp="1"/>
          </p:cNvSpPr>
          <p:nvPr>
            <p:ph idx="1"/>
          </p:nvPr>
        </p:nvSpPr>
        <p:spPr/>
        <p:txBody>
          <a:bodyPr>
            <a:normAutofit fontScale="62500" lnSpcReduction="20000"/>
          </a:bodyPr>
          <a:lstStyle/>
          <a:p>
            <a:pPr algn="l">
              <a:buNone/>
            </a:pPr>
            <a:r>
              <a:rPr lang="en-US" b="1" dirty="0" smtClean="0">
                <a:solidFill>
                  <a:srgbClr val="FF0000"/>
                </a:solidFill>
              </a:rPr>
              <a:t>Diagnostic Laboratory Tests</a:t>
            </a:r>
          </a:p>
          <a:p>
            <a:pPr algn="l">
              <a:buNone/>
            </a:pPr>
            <a:r>
              <a:rPr lang="en-US" dirty="0" smtClean="0"/>
              <a:t>    A positive tuberculin test does not prove the presence of active disease due to tubercle bacilli. Isolation of tubercle bacilli provides such proof.</a:t>
            </a:r>
          </a:p>
          <a:p>
            <a:pPr algn="l">
              <a:buNone/>
            </a:pPr>
            <a:r>
              <a:rPr lang="en-US" b="1" dirty="0" smtClean="0">
                <a:solidFill>
                  <a:srgbClr val="FF0000"/>
                </a:solidFill>
              </a:rPr>
              <a:t> A. SPECIMENS </a:t>
            </a:r>
            <a:r>
              <a:rPr lang="en-US" dirty="0" smtClean="0"/>
              <a:t>consist of </a:t>
            </a:r>
            <a:r>
              <a:rPr lang="en-US" b="1" dirty="0" smtClean="0"/>
              <a:t>fresh sputum</a:t>
            </a:r>
            <a:r>
              <a:rPr lang="en-US" dirty="0" smtClean="0"/>
              <a:t>, gastric washings, urine, pleural fluid, cerebrospinal fluid, joint fluid, biopsy material, blood, or other suspected material</a:t>
            </a:r>
          </a:p>
          <a:p>
            <a:pPr algn="l"/>
            <a:r>
              <a:rPr lang="en-US" dirty="0" smtClean="0">
                <a:solidFill>
                  <a:srgbClr val="FF0000"/>
                </a:solidFill>
              </a:rPr>
              <a:t>B. DECONTAMINATION AND CONCENTRATION OF SPECIMENS</a:t>
            </a:r>
          </a:p>
          <a:p>
            <a:pPr algn="l">
              <a:buNone/>
            </a:pPr>
            <a:r>
              <a:rPr lang="en-US" b="1" dirty="0" smtClean="0"/>
              <a:t> Specimens from sputum</a:t>
            </a:r>
            <a:r>
              <a:rPr lang="en-US" dirty="0" smtClean="0"/>
              <a:t>  should be liquefied with N-acetyl-L-</a:t>
            </a:r>
            <a:r>
              <a:rPr lang="en-US" dirty="0" err="1" smtClean="0"/>
              <a:t>cysteine</a:t>
            </a:r>
            <a:r>
              <a:rPr lang="en-US" dirty="0" smtClean="0"/>
              <a:t>, decontaminated with </a:t>
            </a:r>
            <a:r>
              <a:rPr lang="en-US" dirty="0" err="1" smtClean="0"/>
              <a:t>NaOH</a:t>
            </a:r>
            <a:r>
              <a:rPr lang="en-US" dirty="0" smtClean="0"/>
              <a:t> (kills many other bacteria and fungi), neutralized with buffer, and concentrated by centrifugation. Specimens processed in this way can be used for acid-fast stains and for culture. </a:t>
            </a:r>
            <a:r>
              <a:rPr lang="en-US" b="1" dirty="0" smtClean="0"/>
              <a:t>Specimens from sterile sites</a:t>
            </a:r>
            <a:r>
              <a:rPr lang="en-US" dirty="0" smtClean="0"/>
              <a:t>, such as cerebrospinal fluid, do not need the decontamination procedure but can be directly centrifuged, examined, and cultured.</a:t>
            </a:r>
          </a:p>
          <a:p>
            <a:pPr algn="l">
              <a:buNone/>
            </a:pPr>
            <a:r>
              <a:rPr lang="en-US" b="1" dirty="0" smtClean="0"/>
              <a:t> </a:t>
            </a:r>
            <a:r>
              <a:rPr lang="en-US" b="1" dirty="0" smtClean="0">
                <a:solidFill>
                  <a:srgbClr val="FF0000"/>
                </a:solidFill>
              </a:rPr>
              <a:t>C. SMEARS  </a:t>
            </a:r>
            <a:r>
              <a:rPr lang="en-US" dirty="0" smtClean="0"/>
              <a:t>Sputum, exudates, or other material is examined for acid-fast bacilli </a:t>
            </a:r>
            <a:r>
              <a:rPr lang="en-US" b="1" dirty="0" smtClean="0"/>
              <a:t>by </a:t>
            </a:r>
            <a:r>
              <a:rPr lang="en-US" b="1" dirty="0" err="1" smtClean="0"/>
              <a:t>Ziehl-Neelsen</a:t>
            </a:r>
            <a:r>
              <a:rPr lang="en-US" b="1" dirty="0" smtClean="0"/>
              <a:t> staining</a:t>
            </a:r>
            <a:endParaRPr lang="en-US" b="1" dirty="0" smtClean="0">
              <a:solidFill>
                <a:srgbClr val="FF0000"/>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MYCOBACTERIUM TUBERCULOSIS</a:t>
            </a:r>
            <a:endParaRPr lang="ar-IQ" dirty="0"/>
          </a:p>
        </p:txBody>
      </p:sp>
      <p:sp>
        <p:nvSpPr>
          <p:cNvPr id="3" name="عنصر نائب للمحتوى 2"/>
          <p:cNvSpPr>
            <a:spLocks noGrp="1"/>
          </p:cNvSpPr>
          <p:nvPr>
            <p:ph idx="1"/>
          </p:nvPr>
        </p:nvSpPr>
        <p:spPr/>
        <p:txBody>
          <a:bodyPr>
            <a:normAutofit fontScale="77500" lnSpcReduction="20000"/>
          </a:bodyPr>
          <a:lstStyle/>
          <a:p>
            <a:pPr algn="l">
              <a:buNone/>
            </a:pPr>
            <a:r>
              <a:rPr lang="en-US" b="1" dirty="0" smtClean="0"/>
              <a:t>, </a:t>
            </a:r>
            <a:endParaRPr lang="en-US" dirty="0" smtClean="0"/>
          </a:p>
          <a:p>
            <a:pPr algn="l">
              <a:buNone/>
            </a:pPr>
            <a:r>
              <a:rPr lang="en-US" b="1" dirty="0" smtClean="0">
                <a:solidFill>
                  <a:srgbClr val="FF0000"/>
                </a:solidFill>
              </a:rPr>
              <a:t>D. CULTURE, IDENTIFICATION, AND SUSCEPTIBILITY TESTING</a:t>
            </a:r>
            <a:r>
              <a:rPr lang="en-US" b="1" dirty="0" smtClean="0"/>
              <a:t> </a:t>
            </a:r>
          </a:p>
          <a:p>
            <a:pPr algn="l">
              <a:buNone/>
            </a:pPr>
            <a:r>
              <a:rPr lang="en-US" b="1" dirty="0" smtClean="0"/>
              <a:t>The selective broth culture</a:t>
            </a:r>
            <a:r>
              <a:rPr lang="en-US" dirty="0" smtClean="0"/>
              <a:t> often is the most sensitive method and provides results most rapidly</a:t>
            </a:r>
            <a:r>
              <a:rPr lang="en-US" b="1" dirty="0" smtClean="0"/>
              <a:t>. A selective agar media (</a:t>
            </a:r>
            <a:r>
              <a:rPr lang="en-US" b="1" dirty="0" err="1" smtClean="0"/>
              <a:t>eg</a:t>
            </a:r>
            <a:r>
              <a:rPr lang="en-US" b="1" dirty="0" smtClean="0"/>
              <a:t>, </a:t>
            </a:r>
            <a:r>
              <a:rPr lang="en-US" b="1" dirty="0" err="1" smtClean="0"/>
              <a:t>Löwenstein</a:t>
            </a:r>
            <a:r>
              <a:rPr lang="en-US" b="1" dirty="0" smtClean="0"/>
              <a:t>-Jensen or </a:t>
            </a:r>
            <a:r>
              <a:rPr lang="en-US" b="1" dirty="0" err="1" smtClean="0"/>
              <a:t>Middlebrook</a:t>
            </a:r>
            <a:r>
              <a:rPr lang="en-US" b="1" dirty="0" smtClean="0"/>
              <a:t> 7H10/7H11 </a:t>
            </a:r>
            <a:r>
              <a:rPr lang="en-US" b="1" dirty="0" err="1" smtClean="0"/>
              <a:t>biplate</a:t>
            </a:r>
            <a:r>
              <a:rPr lang="en-US" b="1" dirty="0" smtClean="0"/>
              <a:t> with antibiotics</a:t>
            </a:r>
            <a:r>
              <a:rPr lang="en-US" dirty="0" smtClean="0"/>
              <a:t>) should be inoculated in parallel with broth media cultures. Incubation is at 35–37 °C in 5–10% CO2 for up to 8 weeks. </a:t>
            </a:r>
          </a:p>
          <a:p>
            <a:pPr algn="l">
              <a:buNone/>
            </a:pPr>
            <a:r>
              <a:rPr lang="en-US" dirty="0" smtClean="0"/>
              <a:t>  Conventional methods for identification of </a:t>
            </a:r>
            <a:r>
              <a:rPr lang="en-US" dirty="0" err="1" smtClean="0"/>
              <a:t>mycobacteria</a:t>
            </a:r>
            <a:r>
              <a:rPr lang="en-US" dirty="0" smtClean="0"/>
              <a:t> include observation of rate of growth, colony morphology, pigmentation, and biochemical profiles. </a:t>
            </a:r>
          </a:p>
          <a:p>
            <a:pPr algn="l">
              <a:buNone/>
            </a:pPr>
            <a:r>
              <a:rPr lang="en-US" b="1" dirty="0" smtClean="0">
                <a:solidFill>
                  <a:srgbClr val="FF0000"/>
                </a:solidFill>
              </a:rPr>
              <a:t>E. DNA DETECTION  (PCR )</a:t>
            </a:r>
          </a:p>
          <a:p>
            <a:endParaRPr lang="ar-IQ"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MYCOBACTERIUM TUBERCULOSIS</a:t>
            </a:r>
            <a:endParaRPr lang="ar-IQ" dirty="0"/>
          </a:p>
        </p:txBody>
      </p:sp>
      <p:sp>
        <p:nvSpPr>
          <p:cNvPr id="3" name="عنصر نائب للمحتوى 2"/>
          <p:cNvSpPr>
            <a:spLocks noGrp="1"/>
          </p:cNvSpPr>
          <p:nvPr>
            <p:ph idx="1"/>
          </p:nvPr>
        </p:nvSpPr>
        <p:spPr/>
        <p:txBody>
          <a:bodyPr>
            <a:noAutofit/>
          </a:bodyPr>
          <a:lstStyle/>
          <a:p>
            <a:pPr algn="l"/>
            <a:r>
              <a:rPr lang="en-US" sz="2400" b="1" dirty="0" smtClean="0">
                <a:solidFill>
                  <a:schemeClr val="accent1"/>
                </a:solidFill>
              </a:rPr>
              <a:t>Epidemiology</a:t>
            </a:r>
          </a:p>
          <a:p>
            <a:pPr algn="l">
              <a:buNone/>
            </a:pPr>
            <a:r>
              <a:rPr lang="en-US" sz="2400" dirty="0" smtClean="0"/>
              <a:t>The most frequent source of infection is the human who excretes, particularly from the respiratory tract, large numbers of tubercle bacilli. Close contact (</a:t>
            </a:r>
            <a:r>
              <a:rPr lang="en-US" sz="2400" dirty="0" err="1" smtClean="0"/>
              <a:t>eg</a:t>
            </a:r>
            <a:r>
              <a:rPr lang="en-US" sz="2400" dirty="0" smtClean="0"/>
              <a:t>, in the family) and massive exposure (</a:t>
            </a:r>
            <a:r>
              <a:rPr lang="en-US" sz="2400" dirty="0" err="1" smtClean="0"/>
              <a:t>eg</a:t>
            </a:r>
            <a:r>
              <a:rPr lang="en-US" sz="2400" dirty="0" smtClean="0"/>
              <a:t>, in medical personnel) make nuclei most likely transmission by droplet </a:t>
            </a:r>
          </a:p>
          <a:p>
            <a:pPr algn="l">
              <a:buNone/>
            </a:pPr>
            <a:r>
              <a:rPr lang="en-US" sz="2400" b="1" dirty="0" smtClean="0">
                <a:solidFill>
                  <a:schemeClr val="accent1"/>
                </a:solidFill>
              </a:rPr>
              <a:t>Prevention &amp; </a:t>
            </a:r>
            <a:r>
              <a:rPr lang="en-US" sz="2400" b="1" dirty="0" err="1" smtClean="0">
                <a:solidFill>
                  <a:schemeClr val="accent1"/>
                </a:solidFill>
              </a:rPr>
              <a:t>ContrOL</a:t>
            </a:r>
            <a:r>
              <a:rPr lang="en-US" sz="2400" b="1" dirty="0" smtClean="0">
                <a:solidFill>
                  <a:srgbClr val="FF0000"/>
                </a:solidFill>
              </a:rPr>
              <a:t>(1) </a:t>
            </a:r>
            <a:r>
              <a:rPr lang="en-US" sz="2400" dirty="0" smtClean="0">
                <a:solidFill>
                  <a:srgbClr val="FF0000"/>
                </a:solidFill>
              </a:rPr>
              <a:t>Prompt and effective treatment of patients </a:t>
            </a:r>
            <a:r>
              <a:rPr lang="en-US" sz="2400" dirty="0" smtClean="0"/>
              <a:t>with active tuberculosis and careful follow-up of their contacts with tuberculin tests, x-rays, and appropriate treatment are the mainstays of public health tuberculosis control.</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MYCOBACTERIUM TUBERCULOSIS</a:t>
            </a:r>
            <a:endParaRPr lang="ar-IQ" dirty="0"/>
          </a:p>
        </p:txBody>
      </p:sp>
      <p:sp>
        <p:nvSpPr>
          <p:cNvPr id="3" name="عنصر نائب للمحتوى 2"/>
          <p:cNvSpPr>
            <a:spLocks noGrp="1"/>
          </p:cNvSpPr>
          <p:nvPr>
            <p:ph idx="1"/>
          </p:nvPr>
        </p:nvSpPr>
        <p:spPr/>
        <p:txBody>
          <a:bodyPr>
            <a:normAutofit fontScale="70000" lnSpcReduction="20000"/>
          </a:bodyPr>
          <a:lstStyle/>
          <a:p>
            <a:pPr algn="l"/>
            <a:r>
              <a:rPr lang="en-US" dirty="0" smtClean="0"/>
              <a:t>. </a:t>
            </a:r>
          </a:p>
          <a:p>
            <a:pPr algn="l">
              <a:buNone/>
            </a:pPr>
            <a:r>
              <a:rPr lang="en-US" dirty="0" smtClean="0"/>
              <a:t>(2) Drug treatment of asymptomatic tuberculin-positive persons /</a:t>
            </a:r>
            <a:r>
              <a:rPr lang="en-US" b="1" dirty="0" smtClean="0">
                <a:solidFill>
                  <a:srgbClr val="FF0000"/>
                </a:solidFill>
              </a:rPr>
              <a:t>(3) </a:t>
            </a:r>
            <a:r>
              <a:rPr lang="en-US" dirty="0" smtClean="0">
                <a:solidFill>
                  <a:srgbClr val="FF0000"/>
                </a:solidFill>
              </a:rPr>
              <a:t>Individual host resistance</a:t>
            </a:r>
            <a:r>
              <a:rPr lang="en-US" dirty="0" smtClean="0"/>
              <a:t>: Nonspecific factors may reduce host resistance, thus favoring the conversion of asymptomatic infection into disease. Such factors include starvation, </a:t>
            </a:r>
            <a:r>
              <a:rPr lang="en-US" dirty="0" err="1" smtClean="0"/>
              <a:t>gastrectomy</a:t>
            </a:r>
            <a:r>
              <a:rPr lang="en-US" dirty="0" smtClean="0"/>
              <a:t>, and suppression of cellular immunity by drugs (</a:t>
            </a:r>
            <a:r>
              <a:rPr lang="en-US" dirty="0" err="1" smtClean="0"/>
              <a:t>eg</a:t>
            </a:r>
            <a:r>
              <a:rPr lang="en-US" dirty="0" smtClean="0"/>
              <a:t>, corticosteroids) or infection. HIV infection is a major risk factor for tuberculosis.</a:t>
            </a:r>
          </a:p>
          <a:p>
            <a:pPr algn="l">
              <a:buNone/>
            </a:pPr>
            <a:r>
              <a:rPr lang="en-US" b="1" dirty="0" smtClean="0"/>
              <a:t> </a:t>
            </a:r>
            <a:r>
              <a:rPr lang="en-US" b="1" dirty="0" smtClean="0">
                <a:solidFill>
                  <a:srgbClr val="FF0000"/>
                </a:solidFill>
              </a:rPr>
              <a:t>(4)</a:t>
            </a:r>
            <a:r>
              <a:rPr lang="en-US" dirty="0" smtClean="0">
                <a:solidFill>
                  <a:srgbClr val="FF0000"/>
                </a:solidFill>
              </a:rPr>
              <a:t> Immunization: </a:t>
            </a:r>
            <a:r>
              <a:rPr lang="en-US" dirty="0" smtClean="0"/>
              <a:t>Various living </a:t>
            </a:r>
            <a:r>
              <a:rPr lang="en-US" dirty="0" err="1" smtClean="0"/>
              <a:t>avirulent</a:t>
            </a:r>
            <a:r>
              <a:rPr lang="en-US" dirty="0" smtClean="0"/>
              <a:t> tubercle bacilli, particularly </a:t>
            </a:r>
            <a:r>
              <a:rPr lang="en-US" b="1" dirty="0" smtClean="0"/>
              <a:t>BCG (bacillus </a:t>
            </a:r>
            <a:r>
              <a:rPr lang="en-US" b="1" dirty="0" err="1" smtClean="0"/>
              <a:t>Calmette-Guérin</a:t>
            </a:r>
            <a:r>
              <a:rPr lang="en-US" b="1" dirty="0" smtClean="0"/>
              <a:t>, an attenuated bovine organism</a:t>
            </a:r>
            <a:r>
              <a:rPr lang="en-US" dirty="0" smtClean="0"/>
              <a:t>), have been used to induce a certain amount of resistance in those heavily exposed to infection.</a:t>
            </a:r>
            <a:r>
              <a:rPr lang="en-US" b="1" dirty="0" smtClean="0"/>
              <a:t>(5)</a:t>
            </a:r>
            <a:r>
              <a:rPr lang="en-US" dirty="0" smtClean="0"/>
              <a:t> The eradication of tuberculosis in cattle and the pasteurization of milk have greatly reduced </a:t>
            </a:r>
            <a:r>
              <a:rPr lang="en-US" i="1" dirty="0" smtClean="0"/>
              <a:t>M </a:t>
            </a:r>
            <a:r>
              <a:rPr lang="en-US" i="1" dirty="0" err="1" smtClean="0"/>
              <a:t>bovis</a:t>
            </a:r>
            <a:r>
              <a:rPr lang="en-US" i="1" dirty="0" smtClean="0"/>
              <a:t> </a:t>
            </a:r>
            <a:r>
              <a:rPr lang="en-US" i="1" dirty="0" err="1" smtClean="0"/>
              <a:t>infectio</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Diagnostic Laboratory Tests</a:t>
            </a:r>
            <a:endParaRPr lang="en-US" dirty="0">
              <a:solidFill>
                <a:srgbClr val="FF0000"/>
              </a:solidFill>
            </a:endParaRPr>
          </a:p>
        </p:txBody>
      </p:sp>
      <p:sp>
        <p:nvSpPr>
          <p:cNvPr id="3" name="عنصر نائب للمحتوى 2"/>
          <p:cNvSpPr>
            <a:spLocks noGrp="1"/>
          </p:cNvSpPr>
          <p:nvPr>
            <p:ph idx="1"/>
          </p:nvPr>
        </p:nvSpPr>
        <p:spPr>
          <a:xfrm>
            <a:off x="457200" y="1196752"/>
            <a:ext cx="8229600" cy="4525963"/>
          </a:xfrm>
        </p:spPr>
        <p:txBody>
          <a:bodyPr>
            <a:normAutofit fontScale="85000" lnSpcReduction="20000"/>
          </a:bodyPr>
          <a:lstStyle/>
          <a:p>
            <a:pPr algn="l">
              <a:buNone/>
            </a:pPr>
            <a:r>
              <a:rPr lang="en-US" sz="3400" dirty="0" smtClean="0">
                <a:solidFill>
                  <a:srgbClr val="FF0000"/>
                </a:solidFill>
              </a:rPr>
              <a:t>GRAM  STAINE )</a:t>
            </a:r>
            <a:r>
              <a:rPr lang="ar-IQ" sz="3400" dirty="0" smtClean="0">
                <a:solidFill>
                  <a:srgbClr val="FF0000"/>
                </a:solidFill>
              </a:rPr>
              <a:t> ) : </a:t>
            </a:r>
            <a:r>
              <a:rPr lang="en-US" sz="3400" dirty="0" smtClean="0">
                <a:solidFill>
                  <a:srgbClr val="FF0000"/>
                </a:solidFill>
              </a:rPr>
              <a:t> -  </a:t>
            </a:r>
            <a:r>
              <a:rPr lang="en-US" sz="3400" b="1" dirty="0" smtClean="0">
                <a:solidFill>
                  <a:srgbClr val="FF0000"/>
                </a:solidFill>
              </a:rPr>
              <a:t>SMEARS</a:t>
            </a:r>
            <a:endParaRPr lang="en-US" sz="3400" dirty="0" smtClean="0">
              <a:solidFill>
                <a:srgbClr val="FF0000"/>
              </a:solidFill>
            </a:endParaRPr>
          </a:p>
          <a:p>
            <a:pPr algn="l">
              <a:buNone/>
            </a:pPr>
            <a:r>
              <a:rPr lang="en-US" sz="3400" dirty="0" smtClean="0"/>
              <a:t>Typical staphylococci appear </a:t>
            </a:r>
            <a:r>
              <a:rPr lang="en-US" sz="3400" b="1" dirty="0" smtClean="0"/>
              <a:t>as gram positive </a:t>
            </a:r>
            <a:r>
              <a:rPr lang="en-US" sz="3400" b="1" dirty="0" err="1" smtClean="0"/>
              <a:t>cocci</a:t>
            </a:r>
            <a:r>
              <a:rPr lang="en-US" sz="3400" b="1" dirty="0" smtClean="0"/>
              <a:t> in clusters in </a:t>
            </a:r>
          </a:p>
          <a:p>
            <a:pPr algn="l">
              <a:buNone/>
            </a:pPr>
            <a:r>
              <a:rPr lang="en-US" sz="3400" b="1" dirty="0" smtClean="0"/>
              <a:t> </a:t>
            </a:r>
            <a:r>
              <a:rPr lang="en-US" sz="3400" b="1" dirty="0" smtClean="0">
                <a:solidFill>
                  <a:srgbClr val="FF0000"/>
                </a:solidFill>
              </a:rPr>
              <a:t>-   CULTURE</a:t>
            </a:r>
            <a:r>
              <a:rPr lang="en-US" sz="3400" dirty="0" smtClean="0">
                <a:solidFill>
                  <a:srgbClr val="FF0000"/>
                </a:solidFill>
              </a:rPr>
              <a:t> :</a:t>
            </a:r>
            <a:r>
              <a:rPr lang="en-US" sz="3400" dirty="0" smtClean="0"/>
              <a:t>  Specimens planted on blood agar plates give rise to typical colonies in </a:t>
            </a:r>
            <a:r>
              <a:rPr lang="en-US" sz="3400" b="1" dirty="0" smtClean="0"/>
              <a:t>18 hours at 37 °C</a:t>
            </a:r>
            <a:r>
              <a:rPr lang="en-US" sz="3400" dirty="0" smtClean="0"/>
              <a:t>, but </a:t>
            </a:r>
            <a:r>
              <a:rPr lang="en-US" sz="3400" dirty="0" err="1" smtClean="0"/>
              <a:t>hemolysis</a:t>
            </a:r>
            <a:r>
              <a:rPr lang="en-US" sz="3400" dirty="0" smtClean="0"/>
              <a:t> and pigment production may not occur until several days later and are optimal at room temperature. </a:t>
            </a:r>
            <a:r>
              <a:rPr lang="en-US" sz="3400" b="1" dirty="0" smtClean="0"/>
              <a:t>7.5% </a:t>
            </a:r>
            <a:r>
              <a:rPr lang="en-US" sz="3400" b="1" dirty="0" err="1" smtClean="0"/>
              <a:t>NaCl</a:t>
            </a:r>
            <a:r>
              <a:rPr lang="en-US" sz="3400" b="1" dirty="0" smtClean="0"/>
              <a:t>; </a:t>
            </a:r>
            <a:r>
              <a:rPr lang="en-US" sz="3400" dirty="0" smtClean="0"/>
              <a:t>the salt inhibits most other normal flora but </a:t>
            </a:r>
            <a:r>
              <a:rPr lang="en-US" sz="3400" i="1" dirty="0" smtClean="0"/>
              <a:t>not S </a:t>
            </a:r>
            <a:r>
              <a:rPr lang="en-US" sz="3400" i="1" dirty="0" err="1" smtClean="0"/>
              <a:t>aureus</a:t>
            </a:r>
            <a:r>
              <a:rPr lang="en-US" sz="3400" b="1" dirty="0" smtClean="0"/>
              <a:t>. </a:t>
            </a:r>
            <a:r>
              <a:rPr lang="en-US" sz="3400" b="1" dirty="0" err="1" smtClean="0"/>
              <a:t>Mannitol</a:t>
            </a:r>
            <a:r>
              <a:rPr lang="en-US" sz="3400" b="1" dirty="0" smtClean="0"/>
              <a:t> salt agar </a:t>
            </a:r>
            <a:r>
              <a:rPr lang="en-US" sz="3400" dirty="0" smtClean="0"/>
              <a:t>or commercially available media are used to screen for </a:t>
            </a:r>
            <a:r>
              <a:rPr lang="en-US" sz="3400" b="1" dirty="0" smtClean="0"/>
              <a:t>nasal carriers </a:t>
            </a:r>
            <a:r>
              <a:rPr lang="en-US" sz="3400" i="1" dirty="0" smtClean="0"/>
              <a:t>of S </a:t>
            </a:r>
            <a:r>
              <a:rPr lang="en-US" sz="3400" i="1" dirty="0" err="1" smtClean="0"/>
              <a:t>aureus</a:t>
            </a:r>
            <a:r>
              <a:rPr lang="en-US" sz="3400" dirty="0" smtClean="0"/>
              <a:t> and patients </a:t>
            </a:r>
            <a:r>
              <a:rPr lang="en-US" dirty="0" smtClean="0"/>
              <a:t>with </a:t>
            </a:r>
            <a:r>
              <a:rPr lang="en-US" b="1" dirty="0" smtClean="0"/>
              <a:t>cystic fibrosis.</a:t>
            </a:r>
            <a:endParaRPr lang="ar-IQ"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Epidemiology &amp; Control</a:t>
            </a:r>
            <a:r>
              <a:rPr lang="en-US" b="1" dirty="0" smtClean="0"/>
              <a:t> </a:t>
            </a:r>
            <a:endParaRPr lang="en-US" dirty="0"/>
          </a:p>
        </p:txBody>
      </p:sp>
      <p:sp>
        <p:nvSpPr>
          <p:cNvPr id="3" name="عنصر نائب للمحتوى 2"/>
          <p:cNvSpPr>
            <a:spLocks noGrp="1"/>
          </p:cNvSpPr>
          <p:nvPr>
            <p:ph idx="1"/>
          </p:nvPr>
        </p:nvSpPr>
        <p:spPr/>
        <p:txBody>
          <a:bodyPr>
            <a:normAutofit fontScale="92500" lnSpcReduction="20000"/>
          </a:bodyPr>
          <a:lstStyle/>
          <a:p>
            <a:pPr algn="l">
              <a:buNone/>
            </a:pPr>
            <a:r>
              <a:rPr lang="en-US" b="1" dirty="0" smtClean="0"/>
              <a:t>The chief sources</a:t>
            </a:r>
            <a:r>
              <a:rPr lang="en-US" dirty="0" smtClean="0"/>
              <a:t> of infection are :</a:t>
            </a:r>
          </a:p>
          <a:p>
            <a:pPr algn="l">
              <a:buNone/>
            </a:pPr>
            <a:r>
              <a:rPr lang="en-US" dirty="0" smtClean="0">
                <a:solidFill>
                  <a:srgbClr val="FF0000"/>
                </a:solidFill>
              </a:rPr>
              <a:t>1-</a:t>
            </a:r>
            <a:r>
              <a:rPr lang="en-US" dirty="0" smtClean="0"/>
              <a:t> shedding human lesions, </a:t>
            </a:r>
            <a:r>
              <a:rPr lang="en-US" dirty="0" err="1" smtClean="0"/>
              <a:t>fomites</a:t>
            </a:r>
            <a:r>
              <a:rPr lang="en-US" dirty="0" smtClean="0"/>
              <a:t> contaminated from such lesions, and the human respiratory tract and skin.</a:t>
            </a:r>
          </a:p>
          <a:p>
            <a:pPr algn="l">
              <a:buNone/>
            </a:pPr>
            <a:r>
              <a:rPr lang="en-US" dirty="0" smtClean="0">
                <a:solidFill>
                  <a:srgbClr val="FF0000"/>
                </a:solidFill>
              </a:rPr>
              <a:t>2 - </a:t>
            </a:r>
            <a:r>
              <a:rPr lang="en-US" dirty="0" smtClean="0"/>
              <a:t>a large proportion of the staff and patients carry antibiotic-resistant staphylococci in the nose or on the skin .</a:t>
            </a:r>
          </a:p>
          <a:p>
            <a:pPr algn="l">
              <a:buNone/>
            </a:pPr>
            <a:r>
              <a:rPr lang="en-US" dirty="0" smtClean="0">
                <a:solidFill>
                  <a:srgbClr val="FF0000"/>
                </a:solidFill>
              </a:rPr>
              <a:t>3-</a:t>
            </a:r>
            <a:r>
              <a:rPr lang="en-US" dirty="0" smtClean="0"/>
              <a:t> In hospitals, the areas at highest risk for severe staphylococcal infections are the newborn nursery, intensive care units, operating rooms, and cancer chemotherapy wards. </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Morphology &amp; Identification</a:t>
            </a:r>
            <a:endParaRPr lang="ar-IQ" dirty="0"/>
          </a:p>
        </p:txBody>
      </p:sp>
      <p:sp>
        <p:nvSpPr>
          <p:cNvPr id="3" name="عنصر نائب للمحتوى 2"/>
          <p:cNvSpPr>
            <a:spLocks noGrp="1"/>
          </p:cNvSpPr>
          <p:nvPr>
            <p:ph idx="1"/>
          </p:nvPr>
        </p:nvSpPr>
        <p:spPr/>
        <p:txBody>
          <a:bodyPr/>
          <a:lstStyle/>
          <a:p>
            <a:pPr algn="l">
              <a:buNone/>
            </a:pPr>
            <a:r>
              <a:rPr lang="en-US" b="1" dirty="0" smtClean="0">
                <a:solidFill>
                  <a:srgbClr val="FF0000"/>
                </a:solidFill>
              </a:rPr>
              <a:t>1-</a:t>
            </a:r>
            <a:r>
              <a:rPr lang="en-US" dirty="0" smtClean="0">
                <a:solidFill>
                  <a:srgbClr val="FF0000"/>
                </a:solidFill>
              </a:rPr>
              <a:t>Staphylococci </a:t>
            </a:r>
            <a:r>
              <a:rPr lang="en-US" dirty="0" smtClean="0">
                <a:solidFill>
                  <a:schemeClr val="tx2">
                    <a:lumMod val="60000"/>
                    <a:lumOff val="40000"/>
                  </a:schemeClr>
                </a:solidFill>
              </a:rPr>
              <a:t>are </a:t>
            </a:r>
            <a:r>
              <a:rPr lang="en-US" dirty="0" smtClean="0">
                <a:solidFill>
                  <a:srgbClr val="FF0000"/>
                </a:solidFill>
              </a:rPr>
              <a:t>spherical cells </a:t>
            </a:r>
            <a:r>
              <a:rPr lang="en-US" dirty="0" smtClean="0">
                <a:solidFill>
                  <a:schemeClr val="tx2">
                    <a:lumMod val="60000"/>
                    <a:lumOff val="40000"/>
                  </a:schemeClr>
                </a:solidFill>
              </a:rPr>
              <a:t>about 1 µm in diameter .</a:t>
            </a:r>
          </a:p>
          <a:p>
            <a:pPr algn="l">
              <a:buNone/>
            </a:pPr>
            <a:r>
              <a:rPr lang="en-US" b="1" dirty="0" smtClean="0">
                <a:solidFill>
                  <a:schemeClr val="tx2">
                    <a:lumMod val="60000"/>
                    <a:lumOff val="40000"/>
                  </a:schemeClr>
                </a:solidFill>
              </a:rPr>
              <a:t>2-</a:t>
            </a:r>
            <a:r>
              <a:rPr lang="en-US" dirty="0" smtClean="0">
                <a:solidFill>
                  <a:schemeClr val="tx2">
                    <a:lumMod val="60000"/>
                    <a:lumOff val="40000"/>
                  </a:schemeClr>
                </a:solidFill>
              </a:rPr>
              <a:t> arranged in </a:t>
            </a:r>
            <a:r>
              <a:rPr lang="en-US" b="1" dirty="0" smtClean="0">
                <a:solidFill>
                  <a:srgbClr val="FF0000"/>
                </a:solidFill>
              </a:rPr>
              <a:t>irregular clusters </a:t>
            </a:r>
            <a:r>
              <a:rPr lang="en-US" dirty="0" smtClean="0">
                <a:solidFill>
                  <a:schemeClr val="tx2">
                    <a:lumMod val="60000"/>
                    <a:lumOff val="40000"/>
                  </a:schemeClr>
                </a:solidFill>
              </a:rPr>
              <a:t>. </a:t>
            </a:r>
            <a:r>
              <a:rPr lang="en-US" dirty="0" smtClean="0">
                <a:solidFill>
                  <a:srgbClr val="FF0000"/>
                </a:solidFill>
              </a:rPr>
              <a:t>Single </a:t>
            </a:r>
            <a:r>
              <a:rPr lang="en-US" dirty="0" err="1" smtClean="0">
                <a:solidFill>
                  <a:srgbClr val="FF0000"/>
                </a:solidFill>
              </a:rPr>
              <a:t>cocci</a:t>
            </a:r>
            <a:r>
              <a:rPr lang="en-US" dirty="0" smtClean="0">
                <a:solidFill>
                  <a:srgbClr val="FF0000"/>
                </a:solidFill>
              </a:rPr>
              <a:t>, </a:t>
            </a:r>
            <a:r>
              <a:rPr lang="en-US" dirty="0" smtClean="0">
                <a:solidFill>
                  <a:schemeClr val="tx2">
                    <a:lumMod val="60000"/>
                    <a:lumOff val="40000"/>
                  </a:schemeClr>
                </a:solidFill>
              </a:rPr>
              <a:t>pairs, tetrads, and chains are also seen in liquid cultures. </a:t>
            </a:r>
          </a:p>
          <a:p>
            <a:pPr algn="l">
              <a:buNone/>
            </a:pPr>
            <a:r>
              <a:rPr lang="en-US" b="1" dirty="0" smtClean="0">
                <a:solidFill>
                  <a:schemeClr val="tx2">
                    <a:lumMod val="60000"/>
                    <a:lumOff val="40000"/>
                  </a:schemeClr>
                </a:solidFill>
              </a:rPr>
              <a:t>3-</a:t>
            </a:r>
            <a:r>
              <a:rPr lang="en-US" dirty="0" smtClean="0">
                <a:solidFill>
                  <a:schemeClr val="tx2">
                    <a:lumMod val="60000"/>
                    <a:lumOff val="40000"/>
                  </a:schemeClr>
                </a:solidFill>
              </a:rPr>
              <a:t>Young </a:t>
            </a:r>
            <a:r>
              <a:rPr lang="en-US" dirty="0" err="1" smtClean="0">
                <a:solidFill>
                  <a:schemeClr val="tx2">
                    <a:lumMod val="60000"/>
                    <a:lumOff val="40000"/>
                  </a:schemeClr>
                </a:solidFill>
              </a:rPr>
              <a:t>cocci</a:t>
            </a:r>
            <a:r>
              <a:rPr lang="en-US" dirty="0" smtClean="0">
                <a:solidFill>
                  <a:schemeClr val="tx2">
                    <a:lumMod val="60000"/>
                    <a:lumOff val="40000"/>
                  </a:schemeClr>
                </a:solidFill>
              </a:rPr>
              <a:t> stain strongly </a:t>
            </a:r>
            <a:r>
              <a:rPr lang="en-US" b="1" dirty="0" err="1" smtClean="0">
                <a:solidFill>
                  <a:schemeClr val="tx2">
                    <a:lumMod val="60000"/>
                    <a:lumOff val="40000"/>
                  </a:schemeClr>
                </a:solidFill>
              </a:rPr>
              <a:t>grampositive</a:t>
            </a:r>
            <a:r>
              <a:rPr lang="en-US" b="1" dirty="0" smtClean="0">
                <a:solidFill>
                  <a:schemeClr val="tx2">
                    <a:lumMod val="60000"/>
                    <a:lumOff val="40000"/>
                  </a:schemeClr>
                </a:solidFill>
              </a:rPr>
              <a:t>; </a:t>
            </a:r>
            <a:r>
              <a:rPr lang="en-US" dirty="0" smtClean="0">
                <a:solidFill>
                  <a:schemeClr val="tx2">
                    <a:lumMod val="60000"/>
                    <a:lumOff val="40000"/>
                  </a:schemeClr>
                </a:solidFill>
              </a:rPr>
              <a:t>on aging, many cells become gram-negative. </a:t>
            </a:r>
          </a:p>
          <a:p>
            <a:pPr algn="l">
              <a:buNone/>
            </a:pPr>
            <a:r>
              <a:rPr lang="en-US" b="1" dirty="0" smtClean="0">
                <a:solidFill>
                  <a:schemeClr val="tx2">
                    <a:lumMod val="60000"/>
                    <a:lumOff val="40000"/>
                  </a:schemeClr>
                </a:solidFill>
              </a:rPr>
              <a:t>4-</a:t>
            </a:r>
            <a:r>
              <a:rPr lang="en-US" dirty="0" smtClean="0">
                <a:solidFill>
                  <a:schemeClr val="tx2">
                    <a:lumMod val="60000"/>
                    <a:lumOff val="40000"/>
                  </a:schemeClr>
                </a:solidFill>
              </a:rPr>
              <a:t> </a:t>
            </a:r>
            <a:r>
              <a:rPr lang="en-US" dirty="0" smtClean="0">
                <a:solidFill>
                  <a:srgbClr val="FF0000"/>
                </a:solidFill>
              </a:rPr>
              <a:t>non </a:t>
            </a:r>
            <a:r>
              <a:rPr lang="en-US" b="1" dirty="0" smtClean="0">
                <a:solidFill>
                  <a:srgbClr val="FF0000"/>
                </a:solidFill>
              </a:rPr>
              <a:t>motile</a:t>
            </a:r>
            <a:r>
              <a:rPr lang="en-US" dirty="0" smtClean="0">
                <a:solidFill>
                  <a:srgbClr val="FF0000"/>
                </a:solidFill>
              </a:rPr>
              <a:t> </a:t>
            </a:r>
            <a:r>
              <a:rPr lang="en-US" dirty="0" smtClean="0">
                <a:solidFill>
                  <a:schemeClr val="tx2">
                    <a:lumMod val="60000"/>
                    <a:lumOff val="40000"/>
                  </a:schemeClr>
                </a:solidFill>
              </a:rPr>
              <a:t>and do </a:t>
            </a:r>
            <a:r>
              <a:rPr lang="en-US" dirty="0" smtClean="0">
                <a:solidFill>
                  <a:srgbClr val="FF0000"/>
                </a:solidFill>
              </a:rPr>
              <a:t>not</a:t>
            </a:r>
            <a:r>
              <a:rPr lang="en-US" dirty="0" smtClean="0">
                <a:solidFill>
                  <a:schemeClr val="tx2">
                    <a:lumMod val="60000"/>
                    <a:lumOff val="40000"/>
                  </a:schemeClr>
                </a:solidFill>
              </a:rPr>
              <a:t> form </a:t>
            </a:r>
            <a:r>
              <a:rPr lang="en-US" b="1" dirty="0" smtClean="0">
                <a:solidFill>
                  <a:srgbClr val="FF0000"/>
                </a:solidFill>
              </a:rPr>
              <a:t>spore</a:t>
            </a:r>
            <a:endParaRPr lang="ar-IQ" b="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Epidemiology &amp; Control</a:t>
            </a:r>
            <a:endParaRPr lang="ar-IQ" dirty="0"/>
          </a:p>
        </p:txBody>
      </p:sp>
      <p:sp>
        <p:nvSpPr>
          <p:cNvPr id="3" name="عنصر نائب للمحتوى 2"/>
          <p:cNvSpPr>
            <a:spLocks noGrp="1"/>
          </p:cNvSpPr>
          <p:nvPr>
            <p:ph idx="1"/>
          </p:nvPr>
        </p:nvSpPr>
        <p:spPr/>
        <p:txBody>
          <a:bodyPr>
            <a:normAutofit fontScale="92500" lnSpcReduction="20000"/>
          </a:bodyPr>
          <a:lstStyle/>
          <a:p>
            <a:pPr algn="l">
              <a:buNone/>
            </a:pPr>
            <a:r>
              <a:rPr lang="en-US" dirty="0" smtClean="0">
                <a:solidFill>
                  <a:srgbClr val="FF0000"/>
                </a:solidFill>
              </a:rPr>
              <a:t>1-</a:t>
            </a:r>
            <a:r>
              <a:rPr lang="en-US" dirty="0" smtClean="0"/>
              <a:t> cleanliness, hygiene, and aseptic management of lesions can control the spread </a:t>
            </a:r>
            <a:endParaRPr lang="ar-IQ" dirty="0" smtClean="0"/>
          </a:p>
          <a:p>
            <a:pPr algn="l">
              <a:buNone/>
            </a:pPr>
            <a:r>
              <a:rPr lang="en-US" dirty="0" smtClean="0">
                <a:solidFill>
                  <a:srgbClr val="FF0000"/>
                </a:solidFill>
              </a:rPr>
              <a:t>2 - </a:t>
            </a:r>
            <a:r>
              <a:rPr lang="en-US" dirty="0" smtClean="0"/>
              <a:t>Personnel with active </a:t>
            </a:r>
            <a:r>
              <a:rPr lang="en-US" i="1" dirty="0" smtClean="0"/>
              <a:t>S </a:t>
            </a:r>
            <a:r>
              <a:rPr lang="en-US" i="1" dirty="0" err="1" smtClean="0"/>
              <a:t>aureus</a:t>
            </a:r>
            <a:r>
              <a:rPr lang="en-US" dirty="0" smtClean="0"/>
              <a:t> lesions and </a:t>
            </a:r>
            <a:r>
              <a:rPr lang="en-US" dirty="0" smtClean="0">
                <a:solidFill>
                  <a:srgbClr val="FF0000"/>
                </a:solidFill>
              </a:rPr>
              <a:t>carriers must be :</a:t>
            </a:r>
          </a:p>
          <a:p>
            <a:pPr algn="l">
              <a:buNone/>
            </a:pPr>
            <a:r>
              <a:rPr lang="en-US" dirty="0" smtClean="0">
                <a:solidFill>
                  <a:srgbClr val="FF0000"/>
                </a:solidFill>
              </a:rPr>
              <a:t>A-</a:t>
            </a:r>
            <a:r>
              <a:rPr lang="en-US" dirty="0" smtClean="0"/>
              <a:t> have to be excluded from these areas</a:t>
            </a:r>
          </a:p>
          <a:p>
            <a:pPr algn="l">
              <a:buNone/>
            </a:pPr>
            <a:r>
              <a:rPr lang="en-US" dirty="0" smtClean="0">
                <a:solidFill>
                  <a:srgbClr val="FF0000"/>
                </a:solidFill>
              </a:rPr>
              <a:t>B - </a:t>
            </a:r>
            <a:r>
              <a:rPr lang="en-US" dirty="0" smtClean="0"/>
              <a:t>In such individuals, the application of topical antiseptics to nasal or carriage,</a:t>
            </a:r>
          </a:p>
          <a:p>
            <a:pPr algn="l">
              <a:buNone/>
            </a:pPr>
            <a:r>
              <a:rPr lang="en-US" dirty="0" smtClean="0">
                <a:solidFill>
                  <a:srgbClr val="FF0000"/>
                </a:solidFill>
              </a:rPr>
              <a:t>C - </a:t>
            </a:r>
            <a:r>
              <a:rPr lang="en-US" dirty="0" smtClean="0"/>
              <a:t>to minimize spread on the hands of health care workers ,by wearing gloves and washing hands before and after patient contact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The Streptococci</a:t>
            </a:r>
            <a:endParaRPr lang="en-US" dirty="0" smtClean="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pPr algn="l">
              <a:buNone/>
            </a:pPr>
            <a:r>
              <a:rPr lang="en-US" b="1" dirty="0" smtClean="0">
                <a:solidFill>
                  <a:schemeClr val="tx2">
                    <a:lumMod val="60000"/>
                    <a:lumOff val="40000"/>
                  </a:schemeClr>
                </a:solidFill>
              </a:rPr>
              <a:t>CLASSIFICATION OF STREPTOCOCCI</a:t>
            </a:r>
            <a:endParaRPr lang="en-US" dirty="0" smtClean="0">
              <a:solidFill>
                <a:schemeClr val="tx2">
                  <a:lumMod val="60000"/>
                  <a:lumOff val="40000"/>
                </a:schemeClr>
              </a:solidFill>
            </a:endParaRPr>
          </a:p>
          <a:p>
            <a:pPr algn="l">
              <a:buNone/>
            </a:pPr>
            <a:r>
              <a:rPr lang="en-US" dirty="0" smtClean="0"/>
              <a:t>The classification of streptococci  </a:t>
            </a:r>
            <a:r>
              <a:rPr lang="en-US" dirty="0" smtClean="0">
                <a:solidFill>
                  <a:srgbClr val="FF0000"/>
                </a:solidFill>
              </a:rPr>
              <a:t>based on</a:t>
            </a:r>
          </a:p>
          <a:p>
            <a:pPr algn="l">
              <a:buNone/>
            </a:pPr>
            <a:r>
              <a:rPr lang="en-US" dirty="0" smtClean="0">
                <a:solidFill>
                  <a:srgbClr val="FF0000"/>
                </a:solidFill>
              </a:rPr>
              <a:t>(1) </a:t>
            </a:r>
            <a:r>
              <a:rPr lang="en-US" dirty="0" smtClean="0"/>
              <a:t>colony morphology and hemolytic reactions </a:t>
            </a:r>
            <a:r>
              <a:rPr lang="en-US" smtClean="0"/>
              <a:t>on blood agar</a:t>
            </a:r>
            <a:r>
              <a:rPr lang="en-US" dirty="0" smtClean="0"/>
              <a:t>;</a:t>
            </a:r>
          </a:p>
          <a:p>
            <a:pPr algn="l">
              <a:buNone/>
            </a:pPr>
            <a:r>
              <a:rPr lang="en-US" dirty="0" smtClean="0">
                <a:solidFill>
                  <a:srgbClr val="FF0000"/>
                </a:solidFill>
              </a:rPr>
              <a:t>(2) </a:t>
            </a:r>
            <a:r>
              <a:rPr lang="en-US" dirty="0" smtClean="0"/>
              <a:t>serologic specificity of the cell wall group-specific substance and other cell wall or capsular antigens;</a:t>
            </a:r>
          </a:p>
          <a:p>
            <a:pPr algn="l">
              <a:buNone/>
            </a:pPr>
            <a:r>
              <a:rPr lang="en-US" dirty="0" smtClean="0"/>
              <a:t> </a:t>
            </a:r>
            <a:r>
              <a:rPr lang="en-US" dirty="0" smtClean="0">
                <a:solidFill>
                  <a:srgbClr val="FF0000"/>
                </a:solidFill>
              </a:rPr>
              <a:t>(3) </a:t>
            </a:r>
            <a:r>
              <a:rPr lang="en-US" dirty="0" smtClean="0"/>
              <a:t>biochemical reactions and resistance to physical and chemical factors; and </a:t>
            </a:r>
          </a:p>
          <a:p>
            <a:pPr algn="l">
              <a:buNone/>
            </a:pPr>
            <a:r>
              <a:rPr lang="en-US" dirty="0" smtClean="0">
                <a:solidFill>
                  <a:srgbClr val="FF0000"/>
                </a:solidFill>
              </a:rPr>
              <a:t>(4) </a:t>
            </a:r>
            <a:r>
              <a:rPr lang="en-US" dirty="0" smtClean="0"/>
              <a:t>ecologic features. Molecular genetics have also been used to study the streptococci..</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 HEMOLYSIS</a:t>
            </a:r>
            <a:endParaRPr lang="ar-IQ"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pPr algn="l">
              <a:buNone/>
            </a:pPr>
            <a:r>
              <a:rPr lang="en-US" dirty="0" smtClean="0">
                <a:solidFill>
                  <a:srgbClr val="FF0000"/>
                </a:solidFill>
              </a:rPr>
              <a:t>1 - Complete disruption </a:t>
            </a:r>
            <a:r>
              <a:rPr lang="en-US" dirty="0" smtClean="0"/>
              <a:t>of erythrocytes with </a:t>
            </a:r>
            <a:r>
              <a:rPr lang="en-US" dirty="0" smtClean="0">
                <a:solidFill>
                  <a:srgbClr val="FF0000"/>
                </a:solidFill>
              </a:rPr>
              <a:t>clearing </a:t>
            </a:r>
            <a:r>
              <a:rPr lang="en-US" dirty="0" smtClean="0"/>
              <a:t>of the blood around the bacterial growth is called </a:t>
            </a:r>
            <a:r>
              <a:rPr lang="en-US" dirty="0" smtClean="0">
                <a:solidFill>
                  <a:srgbClr val="FF0000"/>
                </a:solidFill>
              </a:rPr>
              <a:t>β </a:t>
            </a:r>
            <a:r>
              <a:rPr lang="en-US" dirty="0" err="1" smtClean="0">
                <a:solidFill>
                  <a:srgbClr val="FF0000"/>
                </a:solidFill>
              </a:rPr>
              <a:t>hemolysis</a:t>
            </a:r>
            <a:r>
              <a:rPr lang="en-US" dirty="0" smtClean="0"/>
              <a:t>.</a:t>
            </a:r>
          </a:p>
          <a:p>
            <a:pPr algn="l">
              <a:buNone/>
            </a:pPr>
            <a:r>
              <a:rPr lang="en-US" dirty="0" smtClean="0">
                <a:solidFill>
                  <a:srgbClr val="FF0000"/>
                </a:solidFill>
              </a:rPr>
              <a:t>2- Incomplete </a:t>
            </a:r>
            <a:r>
              <a:rPr lang="en-US" dirty="0" err="1" smtClean="0">
                <a:solidFill>
                  <a:srgbClr val="FF0000"/>
                </a:solidFill>
              </a:rPr>
              <a:t>lysis</a:t>
            </a:r>
            <a:r>
              <a:rPr lang="en-US" dirty="0" smtClean="0">
                <a:solidFill>
                  <a:srgbClr val="FF0000"/>
                </a:solidFill>
              </a:rPr>
              <a:t> </a:t>
            </a:r>
            <a:r>
              <a:rPr lang="en-US" dirty="0" smtClean="0"/>
              <a:t>of erythrocytes with reduction of hemoglobin and the formation </a:t>
            </a:r>
            <a:r>
              <a:rPr lang="en-US" dirty="0" smtClean="0">
                <a:solidFill>
                  <a:srgbClr val="FF0000"/>
                </a:solidFill>
              </a:rPr>
              <a:t>of green </a:t>
            </a:r>
            <a:r>
              <a:rPr lang="en-US" dirty="0" smtClean="0"/>
              <a:t>pigment is called </a:t>
            </a:r>
            <a:r>
              <a:rPr lang="en-US" dirty="0" smtClean="0">
                <a:solidFill>
                  <a:srgbClr val="FF0000"/>
                </a:solidFill>
              </a:rPr>
              <a:t>α </a:t>
            </a:r>
            <a:r>
              <a:rPr lang="en-US" dirty="0" err="1" smtClean="0">
                <a:solidFill>
                  <a:srgbClr val="FF0000"/>
                </a:solidFill>
              </a:rPr>
              <a:t>hemolysis</a:t>
            </a:r>
            <a:r>
              <a:rPr lang="en-US" dirty="0" smtClean="0"/>
              <a:t>.</a:t>
            </a:r>
          </a:p>
          <a:p>
            <a:pPr algn="l">
              <a:buNone/>
            </a:pPr>
            <a:r>
              <a:rPr lang="en-US" dirty="0" smtClean="0">
                <a:solidFill>
                  <a:srgbClr val="FF0000"/>
                </a:solidFill>
              </a:rPr>
              <a:t>3 - </a:t>
            </a:r>
            <a:r>
              <a:rPr lang="en-US" dirty="0" smtClean="0"/>
              <a:t>Other streptococci are</a:t>
            </a:r>
            <a:r>
              <a:rPr lang="en-US" dirty="0" smtClean="0">
                <a:solidFill>
                  <a:srgbClr val="FF0000"/>
                </a:solidFill>
              </a:rPr>
              <a:t> non-hemolytic </a:t>
            </a:r>
            <a:r>
              <a:rPr lang="en-US" dirty="0" smtClean="0"/>
              <a:t>(sometimes </a:t>
            </a:r>
            <a:r>
              <a:rPr lang="en-US" dirty="0" smtClean="0">
                <a:solidFill>
                  <a:srgbClr val="FF0000"/>
                </a:solidFill>
              </a:rPr>
              <a:t>called gamma </a:t>
            </a:r>
            <a:r>
              <a:rPr lang="en-US" dirty="0" err="1" smtClean="0"/>
              <a:t>hemolysis</a:t>
            </a:r>
            <a:r>
              <a:rPr lang="en-US" dirty="0" smtClean="0"/>
              <a:t>). The </a:t>
            </a:r>
            <a:r>
              <a:rPr lang="en-US" dirty="0" err="1" smtClean="0"/>
              <a:t>hemolysis</a:t>
            </a:r>
            <a:r>
              <a:rPr lang="en-US" dirty="0" smtClean="0"/>
              <a:t> patterns of the streptococci of medical </a:t>
            </a:r>
            <a:r>
              <a:rPr lang="en-US" dirty="0" err="1" smtClean="0"/>
              <a:t>importanc</a:t>
            </a: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Classification</a:t>
            </a:r>
            <a:endParaRPr lang="ar-IQ"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pPr>
              <a:buNone/>
            </a:pPr>
            <a:endParaRPr lang="en-US" dirty="0" smtClean="0"/>
          </a:p>
          <a:p>
            <a:pPr algn="l">
              <a:buNone/>
            </a:pPr>
            <a:r>
              <a:rPr lang="en-US" sz="3300" dirty="0" smtClean="0">
                <a:solidFill>
                  <a:srgbClr val="FF0000"/>
                </a:solidFill>
              </a:rPr>
              <a:t>1 - This carbohydrate </a:t>
            </a:r>
            <a:r>
              <a:rPr lang="en-US" sz="3300" dirty="0" smtClean="0"/>
              <a:t>is contained in the cell wall of many streptococci and forms the basis of serologic grouping into </a:t>
            </a:r>
            <a:r>
              <a:rPr lang="en-US" sz="3300" dirty="0" smtClean="0">
                <a:solidFill>
                  <a:srgbClr val="FF0000"/>
                </a:solidFill>
              </a:rPr>
              <a:t>Lancefield groups </a:t>
            </a:r>
            <a:r>
              <a:rPr lang="en-US" sz="3300" dirty="0" smtClean="0"/>
              <a:t>A–H and K–U. </a:t>
            </a:r>
            <a:r>
              <a:rPr lang="en-US" sz="3300" b="1" dirty="0" smtClean="0"/>
              <a:t> </a:t>
            </a:r>
            <a:endParaRPr lang="en-US" sz="3300" dirty="0" smtClean="0"/>
          </a:p>
          <a:p>
            <a:pPr algn="l">
              <a:buNone/>
            </a:pPr>
            <a:r>
              <a:rPr lang="en-US" sz="3300" dirty="0" smtClean="0"/>
              <a:t> </a:t>
            </a:r>
            <a:r>
              <a:rPr lang="en-US" sz="3300" dirty="0" smtClean="0">
                <a:solidFill>
                  <a:srgbClr val="FF0000"/>
                </a:solidFill>
              </a:rPr>
              <a:t>2-</a:t>
            </a:r>
            <a:r>
              <a:rPr lang="en-US" sz="3300" dirty="0" smtClean="0"/>
              <a:t>  The antigenic specificity of the </a:t>
            </a:r>
            <a:r>
              <a:rPr lang="en-US" sz="3300" dirty="0" smtClean="0">
                <a:solidFill>
                  <a:srgbClr val="FF0000"/>
                </a:solidFill>
              </a:rPr>
              <a:t>capsular polysaccharides</a:t>
            </a:r>
            <a:r>
              <a:rPr lang="en-US" sz="3300" dirty="0" smtClean="0"/>
              <a:t> is used to classify </a:t>
            </a:r>
            <a:r>
              <a:rPr lang="en-US" sz="3300" i="1" dirty="0" smtClean="0"/>
              <a:t>S </a:t>
            </a:r>
            <a:r>
              <a:rPr lang="en-US" sz="3300" i="1" dirty="0" err="1" smtClean="0"/>
              <a:t>pneumoniae</a:t>
            </a:r>
            <a:r>
              <a:rPr lang="en-US" sz="3300" dirty="0" smtClean="0"/>
              <a:t> into over 90 types</a:t>
            </a:r>
          </a:p>
          <a:p>
            <a:pPr algn="l">
              <a:buNone/>
            </a:pPr>
            <a:r>
              <a:rPr lang="en-US" sz="3300" dirty="0" smtClean="0">
                <a:solidFill>
                  <a:srgbClr val="FF0000"/>
                </a:solidFill>
              </a:rPr>
              <a:t>3- </a:t>
            </a:r>
            <a:r>
              <a:rPr lang="en-US" sz="3300" dirty="0" smtClean="0"/>
              <a:t> </a:t>
            </a:r>
            <a:r>
              <a:rPr lang="en-US" sz="3300" dirty="0" smtClean="0">
                <a:solidFill>
                  <a:srgbClr val="FF0000"/>
                </a:solidFill>
              </a:rPr>
              <a:t>Biochemical tests </a:t>
            </a:r>
            <a:r>
              <a:rPr lang="en-US" sz="3300" dirty="0" smtClean="0"/>
              <a:t>include : sugar </a:t>
            </a:r>
            <a:r>
              <a:rPr lang="en-US" sz="3300" dirty="0" smtClean="0">
                <a:solidFill>
                  <a:srgbClr val="FF0000"/>
                </a:solidFill>
              </a:rPr>
              <a:t>fermentation reactions</a:t>
            </a:r>
            <a:r>
              <a:rPr lang="en-US" sz="3300" dirty="0" smtClean="0"/>
              <a:t>, for the </a:t>
            </a:r>
            <a:r>
              <a:rPr lang="en-US" sz="3300" dirty="0" smtClean="0">
                <a:solidFill>
                  <a:srgbClr val="FF0000"/>
                </a:solidFill>
              </a:rPr>
              <a:t>presence of enzymes </a:t>
            </a:r>
            <a:r>
              <a:rPr lang="en-US" sz="3300" dirty="0" smtClean="0"/>
              <a:t>and tests for </a:t>
            </a:r>
            <a:r>
              <a:rPr lang="en-US" sz="3300" dirty="0" smtClean="0">
                <a:solidFill>
                  <a:srgbClr val="FF0000"/>
                </a:solidFill>
              </a:rPr>
              <a:t>susceptibility or resistance </a:t>
            </a:r>
            <a:r>
              <a:rPr lang="en-US" sz="3300" dirty="0" smtClean="0"/>
              <a:t>to certain chemical agent.</a:t>
            </a:r>
            <a:endParaRPr lang="en-US" sz="33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i="1" dirty="0" smtClean="0"/>
              <a:t> </a:t>
            </a:r>
            <a:r>
              <a:rPr lang="en-US" b="1" i="1" dirty="0" smtClean="0">
                <a:solidFill>
                  <a:srgbClr val="FF0000"/>
                </a:solidFill>
              </a:rPr>
              <a:t>STREPTOCOCCUS PYOGENES</a:t>
            </a:r>
            <a:endParaRPr lang="en-US" dirty="0" smtClean="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pPr algn="l">
              <a:buNone/>
            </a:pPr>
            <a:r>
              <a:rPr lang="en-US" sz="2800" i="1" dirty="0" smtClean="0">
                <a:solidFill>
                  <a:srgbClr val="FF0000"/>
                </a:solidFill>
              </a:rPr>
              <a:t>S </a:t>
            </a:r>
            <a:r>
              <a:rPr lang="en-US" sz="2800" i="1" dirty="0" err="1" smtClean="0">
                <a:solidFill>
                  <a:srgbClr val="FF0000"/>
                </a:solidFill>
              </a:rPr>
              <a:t>pyogenes</a:t>
            </a:r>
            <a:r>
              <a:rPr lang="en-US" sz="2800" dirty="0" smtClean="0">
                <a:solidFill>
                  <a:srgbClr val="FF0000"/>
                </a:solidFill>
              </a:rPr>
              <a:t> </a:t>
            </a:r>
            <a:r>
              <a:rPr lang="en-US" sz="2800" dirty="0" smtClean="0"/>
              <a:t>is the main human pathogen associated with </a:t>
            </a:r>
            <a:r>
              <a:rPr lang="en-US" sz="2800" dirty="0" smtClean="0">
                <a:solidFill>
                  <a:srgbClr val="FF0000"/>
                </a:solidFill>
              </a:rPr>
              <a:t>local </a:t>
            </a:r>
            <a:r>
              <a:rPr lang="en-US" sz="2800" dirty="0" smtClean="0"/>
              <a:t>or </a:t>
            </a:r>
            <a:r>
              <a:rPr lang="en-US" sz="2800" dirty="0" smtClean="0">
                <a:solidFill>
                  <a:srgbClr val="FF0000"/>
                </a:solidFill>
              </a:rPr>
              <a:t>systemic invasion </a:t>
            </a:r>
            <a:r>
              <a:rPr lang="en-US" sz="2800" dirty="0" smtClean="0"/>
              <a:t>and post </a:t>
            </a:r>
            <a:r>
              <a:rPr lang="en-US" sz="2800" dirty="0" smtClean="0">
                <a:solidFill>
                  <a:srgbClr val="FF0000"/>
                </a:solidFill>
              </a:rPr>
              <a:t>streptococcal immunologic disorders</a:t>
            </a:r>
            <a:r>
              <a:rPr lang="en-US" sz="2800" dirty="0" smtClean="0"/>
              <a:t>.</a:t>
            </a:r>
          </a:p>
          <a:p>
            <a:pPr algn="l">
              <a:buNone/>
            </a:pPr>
            <a:r>
              <a:rPr lang="en-US" sz="2800" dirty="0" smtClean="0"/>
              <a:t> </a:t>
            </a:r>
            <a:r>
              <a:rPr lang="en-US" sz="2800" b="1" dirty="0" smtClean="0"/>
              <a:t>Morphology &amp; Identification</a:t>
            </a:r>
            <a:endParaRPr lang="en-US" sz="2800" dirty="0" smtClean="0"/>
          </a:p>
          <a:p>
            <a:pPr algn="l">
              <a:buNone/>
            </a:pPr>
            <a:r>
              <a:rPr lang="en-US" sz="2800" b="1" dirty="0" smtClean="0"/>
              <a:t>Individual </a:t>
            </a:r>
            <a:r>
              <a:rPr lang="en-US" sz="2800" b="1" dirty="0" err="1" smtClean="0"/>
              <a:t>cocci</a:t>
            </a:r>
            <a:r>
              <a:rPr lang="en-US" sz="2800" b="1" dirty="0" smtClean="0"/>
              <a:t> are </a:t>
            </a:r>
            <a:r>
              <a:rPr lang="en-US" sz="2800" b="1" dirty="0" smtClean="0">
                <a:solidFill>
                  <a:srgbClr val="FF0000"/>
                </a:solidFill>
              </a:rPr>
              <a:t>spherical or ovoid </a:t>
            </a:r>
            <a:r>
              <a:rPr lang="en-US" sz="2800" b="1" dirty="0" smtClean="0"/>
              <a:t>and are arranged in </a:t>
            </a:r>
            <a:r>
              <a:rPr lang="en-US" sz="2800" b="1" dirty="0" smtClean="0">
                <a:solidFill>
                  <a:srgbClr val="FF0000"/>
                </a:solidFill>
              </a:rPr>
              <a:t>chains</a:t>
            </a:r>
            <a:r>
              <a:rPr lang="en-US" sz="2800" dirty="0" smtClean="0">
                <a:solidFill>
                  <a:srgbClr val="FF0000"/>
                </a:solidFill>
              </a:rPr>
              <a:t>   </a:t>
            </a:r>
            <a:r>
              <a:rPr lang="en-US" sz="2800" b="1" dirty="0" smtClean="0">
                <a:solidFill>
                  <a:srgbClr val="FF0000"/>
                </a:solidFill>
              </a:rPr>
              <a:t>gram-positive</a:t>
            </a:r>
            <a:r>
              <a:rPr lang="en-US" sz="2800" dirty="0" smtClean="0">
                <a:solidFill>
                  <a:srgbClr val="FF0000"/>
                </a:solidFill>
              </a:rPr>
              <a:t>; </a:t>
            </a:r>
            <a:r>
              <a:rPr lang="en-US" sz="2800" dirty="0" smtClean="0"/>
              <a:t>however, as a culture ages and the bacteria die they appear to be gram-negative; for </a:t>
            </a:r>
            <a:r>
              <a:rPr lang="en-US" sz="2800" b="1" dirty="0" smtClean="0"/>
              <a:t>Most group A strains  </a:t>
            </a:r>
            <a:r>
              <a:rPr lang="en-US" sz="2800" b="1" dirty="0" smtClean="0">
                <a:solidFill>
                  <a:srgbClr val="FF0000"/>
                </a:solidFill>
              </a:rPr>
              <a:t>produce capsules </a:t>
            </a:r>
            <a:r>
              <a:rPr lang="en-US" sz="2800" b="1" dirty="0" smtClean="0"/>
              <a:t>composed of </a:t>
            </a:r>
            <a:r>
              <a:rPr lang="en-US" sz="2800" b="1" dirty="0" err="1" smtClean="0"/>
              <a:t>hyaluronic</a:t>
            </a:r>
            <a:r>
              <a:rPr lang="en-US" sz="2800" b="1" dirty="0" smtClean="0"/>
              <a:t> acid. The capsules are most noticeable in very young cultures. They </a:t>
            </a:r>
            <a:r>
              <a:rPr lang="en-US" sz="2800" b="1" dirty="0" smtClean="0">
                <a:solidFill>
                  <a:srgbClr val="FF0000"/>
                </a:solidFill>
              </a:rPr>
              <a:t>impede </a:t>
            </a:r>
            <a:r>
              <a:rPr lang="en-US" sz="2800" b="1" dirty="0" err="1" smtClean="0">
                <a:solidFill>
                  <a:srgbClr val="FF0000"/>
                </a:solidFill>
              </a:rPr>
              <a:t>phagocytosis</a:t>
            </a:r>
            <a:r>
              <a:rPr lang="en-US" sz="2800" b="1" dirty="0" smtClean="0">
                <a:solidFill>
                  <a:srgbClr val="FF0000"/>
                </a:solidFill>
              </a:rPr>
              <a:t>.</a:t>
            </a:r>
            <a:r>
              <a:rPr lang="en-US" sz="2800" dirty="0" smtClean="0">
                <a:solidFill>
                  <a:srgbClr val="FF0000"/>
                </a:solidFill>
              </a:rPr>
              <a:t> </a:t>
            </a:r>
            <a:r>
              <a:rPr lang="en-US" sz="2800" b="1" dirty="0" smtClean="0"/>
              <a:t>The </a:t>
            </a:r>
            <a:r>
              <a:rPr lang="en-US" sz="2800" b="1" i="1" dirty="0" smtClean="0"/>
              <a:t>S </a:t>
            </a:r>
            <a:r>
              <a:rPr lang="en-US" sz="2800" b="1" i="1" dirty="0" err="1" smtClean="0"/>
              <a:t>pyogenes</a:t>
            </a:r>
            <a:r>
              <a:rPr lang="en-US" sz="2800" b="1" i="1" dirty="0" smtClean="0"/>
              <a:t> </a:t>
            </a:r>
            <a:r>
              <a:rPr lang="en-US" sz="2800" b="1" dirty="0" smtClean="0"/>
              <a:t>cell wall contains proteins (M, T, R antigens), carbohydrates (group-specific), and </a:t>
            </a:r>
            <a:r>
              <a:rPr lang="en-US" sz="2800" b="1" dirty="0" err="1" smtClean="0"/>
              <a:t>peptidoglycans</a:t>
            </a:r>
            <a:r>
              <a:rPr lang="en-US" sz="2800" b="1" dirty="0" smtClean="0"/>
              <a:t>. Hair-like </a:t>
            </a:r>
            <a:r>
              <a:rPr lang="en-US" sz="2800" b="1" dirty="0" err="1" smtClean="0"/>
              <a:t>pili</a:t>
            </a:r>
            <a:r>
              <a:rPr lang="en-US" sz="2800" b="1" dirty="0" smtClean="0"/>
              <a:t> project through the capsule of group A streptococci.</a:t>
            </a:r>
            <a:r>
              <a:rPr lang="en-US" sz="2800" dirty="0" smtClean="0"/>
              <a:t>.</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b="1" dirty="0" smtClean="0">
                <a:solidFill>
                  <a:srgbClr val="FF0000"/>
                </a:solidFill>
              </a:rPr>
              <a:t>MORPHOLOGY  OF Streptococci</a:t>
            </a:r>
            <a:r>
              <a:rPr lang="ar-IQ" b="1" dirty="0" smtClean="0">
                <a:solidFill>
                  <a:srgbClr val="FF0000"/>
                </a:solidFill>
              </a:rPr>
              <a:t> </a:t>
            </a:r>
            <a:endParaRPr lang="ar-IQ" dirty="0"/>
          </a:p>
        </p:txBody>
      </p:sp>
      <p:pic>
        <p:nvPicPr>
          <p:cNvPr id="4" name="عنصر نائب للمحتوى 3" descr="C:\Users\Smart\2fe4e5e66fbddb3748b8d160d528a40a.jpg"/>
          <p:cNvPicPr>
            <a:picLocks noGrp="1"/>
          </p:cNvPicPr>
          <p:nvPr>
            <p:ph idx="1"/>
          </p:nvPr>
        </p:nvPicPr>
        <p:blipFill>
          <a:blip r:embed="rId2" cstate="print"/>
          <a:stretch>
            <a:fillRect/>
          </a:stretch>
        </p:blipFill>
        <p:spPr bwMode="auto">
          <a:xfrm>
            <a:off x="806450" y="2745581"/>
            <a:ext cx="7531100" cy="2768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tx2">
                    <a:lumMod val="60000"/>
                    <a:lumOff val="40000"/>
                  </a:schemeClr>
                </a:solidFill>
              </a:rPr>
              <a:t>  GROWTH CHARACTERISTICS</a:t>
            </a:r>
            <a:endParaRPr lang="ar-IQ" dirty="0">
              <a:solidFill>
                <a:schemeClr val="tx2">
                  <a:lumMod val="60000"/>
                  <a:lumOff val="40000"/>
                </a:schemeClr>
              </a:solidFill>
            </a:endParaRPr>
          </a:p>
        </p:txBody>
      </p:sp>
      <p:sp>
        <p:nvSpPr>
          <p:cNvPr id="3" name="عنصر نائب للمحتوى 2"/>
          <p:cNvSpPr>
            <a:spLocks noGrp="1"/>
          </p:cNvSpPr>
          <p:nvPr>
            <p:ph idx="1"/>
          </p:nvPr>
        </p:nvSpPr>
        <p:spPr/>
        <p:txBody>
          <a:bodyPr>
            <a:normAutofit/>
          </a:bodyPr>
          <a:lstStyle/>
          <a:p>
            <a:pPr algn="l">
              <a:buNone/>
            </a:pPr>
            <a:r>
              <a:rPr lang="en-US" dirty="0" smtClean="0"/>
              <a:t>Growth of </a:t>
            </a:r>
            <a:r>
              <a:rPr lang="en-US" dirty="0" smtClean="0">
                <a:solidFill>
                  <a:srgbClr val="FF0000"/>
                </a:solidFill>
              </a:rPr>
              <a:t>streptococci enriched with blood or tissue fluids.</a:t>
            </a:r>
            <a:r>
              <a:rPr lang="en-US" dirty="0" smtClean="0"/>
              <a:t> The human pathogens are most exacting, requiring a variety of </a:t>
            </a:r>
            <a:r>
              <a:rPr lang="en-US" dirty="0" smtClean="0">
                <a:solidFill>
                  <a:srgbClr val="FF0000"/>
                </a:solidFill>
              </a:rPr>
              <a:t>growth factors. Growth and </a:t>
            </a:r>
            <a:r>
              <a:rPr lang="en-US" dirty="0" err="1" smtClean="0">
                <a:solidFill>
                  <a:srgbClr val="FF0000"/>
                </a:solidFill>
              </a:rPr>
              <a:t>hemolysis</a:t>
            </a:r>
            <a:r>
              <a:rPr lang="en-US" dirty="0" smtClean="0">
                <a:solidFill>
                  <a:srgbClr val="FF0000"/>
                </a:solidFill>
              </a:rPr>
              <a:t> </a:t>
            </a:r>
            <a:r>
              <a:rPr lang="en-US" dirty="0" smtClean="0"/>
              <a:t>are aided by incubation in 10% CO2. Most pathogenic hemolytic streptococci </a:t>
            </a:r>
            <a:r>
              <a:rPr lang="en-US" dirty="0" smtClean="0">
                <a:solidFill>
                  <a:srgbClr val="FF0000"/>
                </a:solidFill>
              </a:rPr>
              <a:t>grow best at 37 °C</a:t>
            </a:r>
            <a:r>
              <a:rPr lang="en-US" dirty="0" smtClean="0"/>
              <a:t>. Most streptococci are </a:t>
            </a:r>
            <a:r>
              <a:rPr lang="en-US" dirty="0" smtClean="0">
                <a:solidFill>
                  <a:srgbClr val="FF0000"/>
                </a:solidFill>
              </a:rPr>
              <a:t>facultative anaerobes and grow under aerobic and anaerobic conditions</a:t>
            </a:r>
            <a:r>
              <a:rPr lang="en-US" dirty="0" smtClean="0"/>
              <a:t>.</a:t>
            </a:r>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solidFill>
                  <a:schemeClr val="tx2">
                    <a:lumMod val="60000"/>
                    <a:lumOff val="40000"/>
                  </a:schemeClr>
                </a:solidFill>
              </a:rPr>
              <a:t> </a:t>
            </a:r>
            <a:r>
              <a:rPr lang="en-US" b="1" dirty="0" smtClean="0">
                <a:solidFill>
                  <a:schemeClr val="tx2">
                    <a:lumMod val="60000"/>
                    <a:lumOff val="40000"/>
                  </a:schemeClr>
                </a:solidFill>
              </a:rPr>
              <a:t> VARIATION</a:t>
            </a:r>
            <a:endParaRPr lang="ar-IQ" dirty="0">
              <a:solidFill>
                <a:schemeClr val="tx2">
                  <a:lumMod val="60000"/>
                  <a:lumOff val="40000"/>
                </a:schemeClr>
              </a:solidFill>
            </a:endParaRPr>
          </a:p>
        </p:txBody>
      </p:sp>
      <p:sp>
        <p:nvSpPr>
          <p:cNvPr id="3" name="عنصر نائب للمحتوى 2"/>
          <p:cNvSpPr>
            <a:spLocks noGrp="1"/>
          </p:cNvSpPr>
          <p:nvPr>
            <p:ph idx="1"/>
          </p:nvPr>
        </p:nvSpPr>
        <p:spPr/>
        <p:txBody>
          <a:bodyPr>
            <a:normAutofit/>
          </a:bodyPr>
          <a:lstStyle/>
          <a:p>
            <a:pPr algn="l">
              <a:buNone/>
            </a:pPr>
            <a:r>
              <a:rPr lang="en-US" i="1" dirty="0" smtClean="0">
                <a:solidFill>
                  <a:srgbClr val="FF0000"/>
                </a:solidFill>
              </a:rPr>
              <a:t>S </a:t>
            </a:r>
            <a:r>
              <a:rPr lang="en-US" i="1" dirty="0" err="1" smtClean="0">
                <a:solidFill>
                  <a:srgbClr val="FF0000"/>
                </a:solidFill>
              </a:rPr>
              <a:t>pyogenes</a:t>
            </a:r>
            <a:r>
              <a:rPr lang="en-US" dirty="0" smtClean="0">
                <a:solidFill>
                  <a:srgbClr val="FF0000"/>
                </a:solidFill>
              </a:rPr>
              <a:t> strains</a:t>
            </a:r>
            <a:r>
              <a:rPr lang="en-US" dirty="0" smtClean="0"/>
              <a:t>, giving rise to either matte or glossy , Streptococci grown in </a:t>
            </a:r>
            <a:r>
              <a:rPr lang="en-US" dirty="0" smtClean="0">
                <a:solidFill>
                  <a:srgbClr val="FF0000"/>
                </a:solidFill>
              </a:rPr>
              <a:t>broth</a:t>
            </a:r>
            <a:r>
              <a:rPr lang="en-US" dirty="0" smtClean="0"/>
              <a:t> showing gram-positive </a:t>
            </a:r>
            <a:r>
              <a:rPr lang="en-US" dirty="0" err="1" smtClean="0">
                <a:solidFill>
                  <a:srgbClr val="FF0000"/>
                </a:solidFill>
              </a:rPr>
              <a:t>cocci</a:t>
            </a:r>
            <a:r>
              <a:rPr lang="en-US" dirty="0" smtClean="0">
                <a:solidFill>
                  <a:srgbClr val="FF0000"/>
                </a:solidFill>
              </a:rPr>
              <a:t> in chains</a:t>
            </a:r>
            <a:r>
              <a:rPr lang="en-US" dirty="0" smtClean="0"/>
              <a:t>.  colonies</a:t>
            </a:r>
            <a:r>
              <a:rPr lang="en-US" b="1" dirty="0" smtClean="0"/>
              <a:t>.</a:t>
            </a:r>
          </a:p>
          <a:p>
            <a:pPr algn="l">
              <a:buNone/>
            </a:pPr>
            <a:r>
              <a:rPr lang="en-US" b="1" dirty="0" smtClean="0">
                <a:solidFill>
                  <a:srgbClr val="FF0000"/>
                </a:solidFill>
              </a:rPr>
              <a:t>A- Matte colonies</a:t>
            </a:r>
            <a:r>
              <a:rPr lang="en-US" dirty="0" smtClean="0">
                <a:solidFill>
                  <a:srgbClr val="FF0000"/>
                </a:solidFill>
              </a:rPr>
              <a:t> </a:t>
            </a:r>
            <a:r>
              <a:rPr lang="en-US" dirty="0" smtClean="0"/>
              <a:t>consist of organisms that produce </a:t>
            </a:r>
            <a:r>
              <a:rPr lang="en-US" dirty="0" smtClean="0">
                <a:solidFill>
                  <a:srgbClr val="FF0000"/>
                </a:solidFill>
              </a:rPr>
              <a:t>much M protein </a:t>
            </a:r>
            <a:r>
              <a:rPr lang="en-US" dirty="0" smtClean="0"/>
              <a:t>and generally are </a:t>
            </a:r>
            <a:r>
              <a:rPr lang="en-US" dirty="0" smtClean="0">
                <a:solidFill>
                  <a:srgbClr val="FF0000"/>
                </a:solidFill>
              </a:rPr>
              <a:t>virulent</a:t>
            </a:r>
            <a:r>
              <a:rPr lang="en-US" dirty="0" smtClean="0"/>
              <a:t>. </a:t>
            </a:r>
          </a:p>
          <a:p>
            <a:pPr algn="l">
              <a:buNone/>
            </a:pPr>
            <a:r>
              <a:rPr lang="en-US" dirty="0" smtClean="0">
                <a:solidFill>
                  <a:srgbClr val="FF0000"/>
                </a:solidFill>
              </a:rPr>
              <a:t>B-</a:t>
            </a:r>
            <a:r>
              <a:rPr lang="en-US" b="1" dirty="0" smtClean="0">
                <a:solidFill>
                  <a:srgbClr val="FF0000"/>
                </a:solidFill>
              </a:rPr>
              <a:t>glossy colonie</a:t>
            </a:r>
            <a:r>
              <a:rPr lang="en-US" dirty="0" smtClean="0">
                <a:solidFill>
                  <a:srgbClr val="FF0000"/>
                </a:solidFill>
              </a:rPr>
              <a:t>s </a:t>
            </a:r>
            <a:r>
              <a:rPr lang="en-US" dirty="0" smtClean="0"/>
              <a:t>tend to produce </a:t>
            </a:r>
            <a:r>
              <a:rPr lang="en-US" dirty="0" smtClean="0">
                <a:solidFill>
                  <a:srgbClr val="FF0000"/>
                </a:solidFill>
              </a:rPr>
              <a:t>little  M </a:t>
            </a:r>
            <a:r>
              <a:rPr lang="en-US" dirty="0" smtClean="0"/>
              <a:t>protein and are often </a:t>
            </a:r>
            <a:r>
              <a:rPr lang="en-US" dirty="0" smtClean="0">
                <a:solidFill>
                  <a:srgbClr val="FF0000"/>
                </a:solidFill>
              </a:rPr>
              <a:t>not virulent.</a:t>
            </a:r>
            <a:endParaRPr lang="en-US"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tx2">
                    <a:lumMod val="60000"/>
                    <a:lumOff val="40000"/>
                  </a:schemeClr>
                </a:solidFill>
              </a:rPr>
              <a:t>Antigenic Structure</a:t>
            </a:r>
            <a:endParaRPr lang="en-US" dirty="0" smtClean="0">
              <a:solidFill>
                <a:schemeClr val="tx2">
                  <a:lumMod val="60000"/>
                  <a:lumOff val="40000"/>
                </a:schemeClr>
              </a:solidFill>
            </a:endParaRPr>
          </a:p>
        </p:txBody>
      </p:sp>
      <p:sp>
        <p:nvSpPr>
          <p:cNvPr id="3" name="عنصر نائب للمحتوى 2"/>
          <p:cNvSpPr>
            <a:spLocks noGrp="1"/>
          </p:cNvSpPr>
          <p:nvPr>
            <p:ph idx="1"/>
          </p:nvPr>
        </p:nvSpPr>
        <p:spPr/>
        <p:txBody>
          <a:bodyPr>
            <a:normAutofit fontScale="85000" lnSpcReduction="20000"/>
          </a:bodyPr>
          <a:lstStyle/>
          <a:p>
            <a:pPr algn="l">
              <a:buNone/>
            </a:pPr>
            <a:r>
              <a:rPr lang="en-US" b="1" dirty="0" smtClean="0">
                <a:solidFill>
                  <a:srgbClr val="FF0000"/>
                </a:solidFill>
              </a:rPr>
              <a:t>A. M PROTEIN  </a:t>
            </a:r>
            <a:r>
              <a:rPr lang="en-US" dirty="0" smtClean="0"/>
              <a:t>This substance is a major virulence factor of group A</a:t>
            </a:r>
            <a:r>
              <a:rPr lang="en-US" i="1" dirty="0" smtClean="0"/>
              <a:t> S </a:t>
            </a:r>
            <a:r>
              <a:rPr lang="en-US" i="1" dirty="0" err="1" smtClean="0"/>
              <a:t>pyogenes</a:t>
            </a:r>
            <a:r>
              <a:rPr lang="en-US" i="1" dirty="0" smtClean="0"/>
              <a:t>.</a:t>
            </a:r>
            <a:r>
              <a:rPr lang="en-US" dirty="0" smtClean="0"/>
              <a:t> M protein appears as hair-like projections of the streptococcal cell wall. When M protein </a:t>
            </a:r>
            <a:r>
              <a:rPr lang="en-US" dirty="0" smtClean="0">
                <a:solidFill>
                  <a:srgbClr val="FF0000"/>
                </a:solidFill>
              </a:rPr>
              <a:t>is present</a:t>
            </a:r>
            <a:r>
              <a:rPr lang="en-US" dirty="0" smtClean="0"/>
              <a:t>, the streptococci </a:t>
            </a:r>
            <a:r>
              <a:rPr lang="en-US" dirty="0" smtClean="0">
                <a:solidFill>
                  <a:srgbClr val="FF0000"/>
                </a:solidFill>
              </a:rPr>
              <a:t>are virulent, </a:t>
            </a:r>
          </a:p>
          <a:p>
            <a:pPr algn="l">
              <a:buNone/>
            </a:pPr>
            <a:r>
              <a:rPr lang="en-US" b="1" dirty="0" smtClean="0">
                <a:solidFill>
                  <a:srgbClr val="FF0000"/>
                </a:solidFill>
              </a:rPr>
              <a:t>B. T SUBSTANCE </a:t>
            </a:r>
            <a:r>
              <a:rPr lang="en-US" dirty="0" smtClean="0"/>
              <a:t>This antigen has no relationship to virulence of streptococci, T substance is acid-labile and heat-labile. It T substance permits </a:t>
            </a:r>
            <a:r>
              <a:rPr lang="en-US" dirty="0" smtClean="0">
                <a:solidFill>
                  <a:srgbClr val="FF0000"/>
                </a:solidFill>
              </a:rPr>
              <a:t>differentiation of certain </a:t>
            </a:r>
            <a:r>
              <a:rPr lang="en-US" dirty="0" smtClean="0"/>
              <a:t>types of streptococci by agglutination with specific </a:t>
            </a:r>
            <a:r>
              <a:rPr lang="en-US" dirty="0" err="1" smtClean="0"/>
              <a:t>antisera</a:t>
            </a:r>
            <a:r>
              <a:rPr lang="en-US" dirty="0" smtClean="0"/>
              <a:t>, </a:t>
            </a:r>
          </a:p>
          <a:p>
            <a:pPr algn="l">
              <a:buNone/>
            </a:pPr>
            <a:r>
              <a:rPr lang="en-US" b="1" dirty="0" smtClean="0">
                <a:solidFill>
                  <a:srgbClr val="FF0000"/>
                </a:solidFill>
              </a:rPr>
              <a:t> C. NUCLEOPROTEINS   :  </a:t>
            </a:r>
            <a:r>
              <a:rPr lang="en-US" dirty="0" smtClean="0"/>
              <a:t>mixtures </a:t>
            </a:r>
            <a:r>
              <a:rPr lang="en-US" dirty="0" smtClean="0">
                <a:solidFill>
                  <a:srgbClr val="FF0000"/>
                </a:solidFill>
              </a:rPr>
              <a:t>of proteins </a:t>
            </a:r>
            <a:r>
              <a:rPr lang="en-US" dirty="0" smtClean="0"/>
              <a:t>and other substances </a:t>
            </a:r>
            <a:r>
              <a:rPr lang="en-US" dirty="0" smtClean="0">
                <a:solidFill>
                  <a:srgbClr val="FF0000"/>
                </a:solidFill>
              </a:rPr>
              <a:t>called P substances</a:t>
            </a:r>
            <a:r>
              <a:rPr lang="en-US" dirty="0" smtClean="0"/>
              <a:t>, which probably make up most of the streptococcal cell body.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smtClean="0">
                <a:solidFill>
                  <a:schemeClr val="tx2">
                    <a:lumMod val="60000"/>
                    <a:lumOff val="40000"/>
                  </a:schemeClr>
                </a:solidFill>
              </a:rPr>
              <a:t>Toxins &amp; Enzymes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77500" lnSpcReduction="20000"/>
          </a:bodyPr>
          <a:lstStyle/>
          <a:p>
            <a:pPr>
              <a:buNone/>
            </a:pPr>
            <a:endParaRPr lang="en-US" dirty="0" smtClean="0"/>
          </a:p>
          <a:p>
            <a:pPr algn="l">
              <a:buNone/>
            </a:pPr>
            <a:r>
              <a:rPr lang="en-US" dirty="0" smtClean="0"/>
              <a:t>More </a:t>
            </a:r>
            <a:r>
              <a:rPr lang="en-US" dirty="0" smtClean="0">
                <a:solidFill>
                  <a:schemeClr val="tx2">
                    <a:lumMod val="60000"/>
                    <a:lumOff val="40000"/>
                  </a:schemeClr>
                </a:solidFill>
              </a:rPr>
              <a:t>than 20 </a:t>
            </a:r>
            <a:r>
              <a:rPr lang="en-US" dirty="0" smtClean="0"/>
              <a:t>extracellular products </a:t>
            </a:r>
            <a:r>
              <a:rPr lang="en-US" i="1" dirty="0" smtClean="0"/>
              <a:t>by S </a:t>
            </a:r>
            <a:r>
              <a:rPr lang="en-US" i="1" dirty="0" err="1" smtClean="0"/>
              <a:t>pyogenes</a:t>
            </a:r>
            <a:r>
              <a:rPr lang="en-US" dirty="0" smtClean="0"/>
              <a:t>, include:</a:t>
            </a:r>
          </a:p>
          <a:p>
            <a:pPr algn="l">
              <a:buNone/>
            </a:pPr>
            <a:r>
              <a:rPr lang="en-US" b="1" dirty="0" smtClean="0"/>
              <a:t> </a:t>
            </a:r>
            <a:r>
              <a:rPr lang="en-US" b="1" dirty="0" smtClean="0">
                <a:solidFill>
                  <a:srgbClr val="FF0000"/>
                </a:solidFill>
              </a:rPr>
              <a:t>A. STREPTOKINASE (FIBRINOLYSIN)</a:t>
            </a:r>
            <a:r>
              <a:rPr lang="en-US" dirty="0" smtClean="0">
                <a:solidFill>
                  <a:srgbClr val="FF0000"/>
                </a:solidFill>
              </a:rPr>
              <a:t> </a:t>
            </a:r>
            <a:r>
              <a:rPr lang="en-US" dirty="0" smtClean="0"/>
              <a:t>It transforms the </a:t>
            </a:r>
            <a:r>
              <a:rPr lang="en-US" dirty="0" err="1" smtClean="0"/>
              <a:t>plasminogen</a:t>
            </a:r>
            <a:r>
              <a:rPr lang="en-US" dirty="0" smtClean="0"/>
              <a:t> of human plasma into </a:t>
            </a:r>
            <a:r>
              <a:rPr lang="en-US" dirty="0" err="1" smtClean="0"/>
              <a:t>plasmin</a:t>
            </a:r>
            <a:r>
              <a:rPr lang="en-US" dirty="0" smtClean="0"/>
              <a:t>, an active </a:t>
            </a:r>
            <a:r>
              <a:rPr lang="en-US" dirty="0" err="1" smtClean="0"/>
              <a:t>proteolytic</a:t>
            </a:r>
            <a:r>
              <a:rPr lang="en-US" dirty="0" smtClean="0"/>
              <a:t> enzyme that digests fibrin and other proteins. </a:t>
            </a:r>
          </a:p>
          <a:p>
            <a:pPr algn="l">
              <a:buNone/>
            </a:pPr>
            <a:r>
              <a:rPr lang="en-US" b="1" dirty="0" smtClean="0"/>
              <a:t> </a:t>
            </a:r>
            <a:r>
              <a:rPr lang="en-US" b="1" dirty="0" smtClean="0">
                <a:solidFill>
                  <a:srgbClr val="FF0000"/>
                </a:solidFill>
              </a:rPr>
              <a:t>B. STREPTODORNAS</a:t>
            </a:r>
            <a:r>
              <a:rPr lang="en-US" dirty="0" smtClean="0">
                <a:solidFill>
                  <a:srgbClr val="FF0000"/>
                </a:solidFill>
              </a:rPr>
              <a:t>E </a:t>
            </a:r>
            <a:r>
              <a:rPr lang="en-US" dirty="0" smtClean="0"/>
              <a:t>(streptococcal </a:t>
            </a:r>
            <a:r>
              <a:rPr lang="en-US" dirty="0" err="1" smtClean="0"/>
              <a:t>deoxyribonuclease</a:t>
            </a:r>
            <a:r>
              <a:rPr lang="en-US" dirty="0" smtClean="0"/>
              <a:t>) </a:t>
            </a:r>
            <a:r>
              <a:rPr lang="en-US" dirty="0" err="1" smtClean="0"/>
              <a:t>depolymerizes</a:t>
            </a:r>
            <a:r>
              <a:rPr lang="en-US" dirty="0" smtClean="0"/>
              <a:t> DNA. An antibody to </a:t>
            </a:r>
            <a:r>
              <a:rPr lang="en-US" dirty="0" err="1" smtClean="0">
                <a:solidFill>
                  <a:srgbClr val="FF0000"/>
                </a:solidFill>
              </a:rPr>
              <a:t>DNAse</a:t>
            </a:r>
            <a:r>
              <a:rPr lang="en-US" dirty="0" smtClean="0"/>
              <a:t> develops after streptococcal infections (normal limit = 100 units), especially after skin infections.</a:t>
            </a:r>
          </a:p>
          <a:p>
            <a:pPr algn="l">
              <a:buNone/>
            </a:pPr>
            <a:r>
              <a:rPr lang="en-US" b="1" dirty="0" smtClean="0">
                <a:solidFill>
                  <a:srgbClr val="FF0000"/>
                </a:solidFill>
              </a:rPr>
              <a:t>C. HYALURONIDASE</a:t>
            </a:r>
            <a:r>
              <a:rPr lang="en-US" dirty="0" smtClean="0">
                <a:solidFill>
                  <a:srgbClr val="FF0000"/>
                </a:solidFill>
              </a:rPr>
              <a:t>  </a:t>
            </a:r>
            <a:r>
              <a:rPr lang="en-US" dirty="0" smtClean="0"/>
              <a:t>splits </a:t>
            </a:r>
            <a:r>
              <a:rPr lang="en-US" dirty="0" err="1" smtClean="0"/>
              <a:t>hyaluronic</a:t>
            </a:r>
            <a:r>
              <a:rPr lang="en-US" dirty="0" smtClean="0"/>
              <a:t> acid, an important component of the ground substance of connective tissue. Thus, </a:t>
            </a:r>
            <a:r>
              <a:rPr lang="en-US" dirty="0" err="1" smtClean="0"/>
              <a:t>hyaluronidase</a:t>
            </a:r>
            <a:r>
              <a:rPr lang="en-US" dirty="0" smtClean="0"/>
              <a:t> aids in spreading infecting microorganisms (spreading factor).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lstStyle/>
          <a:p>
            <a:endParaRPr lang="ar-IQ" dirty="0">
              <a:solidFill>
                <a:srgbClr val="FF0000"/>
              </a:solidFill>
            </a:endParaRPr>
          </a:p>
        </p:txBody>
      </p:sp>
      <p:pic>
        <p:nvPicPr>
          <p:cNvPr id="3" name="صورة 2"/>
          <p:cNvPicPr/>
          <p:nvPr/>
        </p:nvPicPr>
        <p:blipFill>
          <a:blip r:embed="rId2" cstate="print"/>
          <a:srcRect/>
          <a:stretch>
            <a:fillRect/>
          </a:stretch>
        </p:blipFill>
        <p:spPr bwMode="auto">
          <a:xfrm>
            <a:off x="2538412" y="809625"/>
            <a:ext cx="4067175" cy="52387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tx2">
                    <a:lumMod val="60000"/>
                    <a:lumOff val="40000"/>
                  </a:schemeClr>
                </a:solidFill>
              </a:rPr>
              <a:t>Toxins &amp; Enzymes</a:t>
            </a:r>
            <a:endParaRPr lang="ar-IQ" dirty="0"/>
          </a:p>
        </p:txBody>
      </p:sp>
      <p:sp>
        <p:nvSpPr>
          <p:cNvPr id="3" name="عنصر نائب للمحتوى 2"/>
          <p:cNvSpPr>
            <a:spLocks noGrp="1"/>
          </p:cNvSpPr>
          <p:nvPr>
            <p:ph idx="1"/>
          </p:nvPr>
        </p:nvSpPr>
        <p:spPr/>
        <p:txBody>
          <a:bodyPr>
            <a:normAutofit fontScale="92500" lnSpcReduction="10000"/>
          </a:bodyPr>
          <a:lstStyle/>
          <a:p>
            <a:pPr algn="l">
              <a:buNone/>
            </a:pPr>
            <a:r>
              <a:rPr lang="en-US" b="1" dirty="0" smtClean="0">
                <a:solidFill>
                  <a:srgbClr val="FF0000"/>
                </a:solidFill>
              </a:rPr>
              <a:t>D. PYROGENIC EXOTOXINS </a:t>
            </a:r>
            <a:r>
              <a:rPr lang="en-US" b="1" dirty="0" smtClean="0"/>
              <a:t>(ERYTHROGENIC TOXIN</a:t>
            </a:r>
            <a:r>
              <a:rPr lang="en-US" dirty="0" smtClean="0"/>
              <a:t>) There are </a:t>
            </a:r>
            <a:r>
              <a:rPr lang="en-US" dirty="0" smtClean="0">
                <a:solidFill>
                  <a:srgbClr val="FF0000"/>
                </a:solidFill>
              </a:rPr>
              <a:t>three</a:t>
            </a:r>
            <a:r>
              <a:rPr lang="en-US" dirty="0" smtClean="0"/>
              <a:t> </a:t>
            </a:r>
            <a:r>
              <a:rPr lang="en-US" dirty="0" err="1" smtClean="0"/>
              <a:t>antigenically</a:t>
            </a:r>
            <a:r>
              <a:rPr lang="en-US" dirty="0" smtClean="0"/>
              <a:t> distinct streptococcal </a:t>
            </a:r>
            <a:r>
              <a:rPr lang="en-US" dirty="0" err="1" smtClean="0"/>
              <a:t>pyrogenic</a:t>
            </a:r>
            <a:r>
              <a:rPr lang="en-US" dirty="0" smtClean="0"/>
              <a:t> </a:t>
            </a:r>
            <a:r>
              <a:rPr lang="en-US" dirty="0" err="1" smtClean="0">
                <a:solidFill>
                  <a:srgbClr val="FF0000"/>
                </a:solidFill>
              </a:rPr>
              <a:t>exotoxins</a:t>
            </a:r>
            <a:r>
              <a:rPr lang="en-US" dirty="0" smtClean="0">
                <a:solidFill>
                  <a:srgbClr val="FF0000"/>
                </a:solidFill>
              </a:rPr>
              <a:t>: A, B, and C</a:t>
            </a:r>
            <a:r>
              <a:rPr lang="en-US" dirty="0" smtClean="0"/>
              <a:t>. The streptococcal </a:t>
            </a:r>
            <a:r>
              <a:rPr lang="en-US" dirty="0" err="1" smtClean="0"/>
              <a:t>pyrogenic</a:t>
            </a:r>
            <a:r>
              <a:rPr lang="en-US" dirty="0" smtClean="0"/>
              <a:t> </a:t>
            </a:r>
            <a:r>
              <a:rPr lang="en-US" dirty="0" err="1" smtClean="0"/>
              <a:t>exotoxins</a:t>
            </a:r>
            <a:r>
              <a:rPr lang="en-US" dirty="0" smtClean="0"/>
              <a:t> have been associated </a:t>
            </a:r>
            <a:r>
              <a:rPr lang="en-US" dirty="0" smtClean="0">
                <a:solidFill>
                  <a:srgbClr val="FF0000"/>
                </a:solidFill>
              </a:rPr>
              <a:t>with streptococcal toxic shock syndrome and scarlet fever</a:t>
            </a:r>
            <a:r>
              <a:rPr lang="en-US" dirty="0" smtClean="0"/>
              <a:t>.  </a:t>
            </a:r>
          </a:p>
          <a:p>
            <a:pPr algn="l"/>
            <a:r>
              <a:rPr lang="en-US" b="1" dirty="0" smtClean="0"/>
              <a:t> </a:t>
            </a:r>
            <a:r>
              <a:rPr lang="en-US" b="1" dirty="0" smtClean="0">
                <a:solidFill>
                  <a:srgbClr val="FF0000"/>
                </a:solidFill>
              </a:rPr>
              <a:t>E. DIPHOSPHOPYRIDINE NUCLEOTIDASE</a:t>
            </a:r>
            <a:r>
              <a:rPr lang="en-US" dirty="0" smtClean="0">
                <a:solidFill>
                  <a:srgbClr val="FF0000"/>
                </a:solidFill>
              </a:rPr>
              <a:t> </a:t>
            </a:r>
            <a:r>
              <a:rPr lang="en-US" dirty="0" smtClean="0"/>
              <a:t>This enzyme is  may be related to the organism’s ability </a:t>
            </a:r>
            <a:r>
              <a:rPr lang="en-US" dirty="0" smtClean="0">
                <a:solidFill>
                  <a:srgbClr val="FF0000"/>
                </a:solidFill>
              </a:rPr>
              <a:t>to kill leukocytes</a:t>
            </a:r>
            <a:r>
              <a:rPr lang="en-US" b="1" dirty="0" smtClean="0"/>
              <a:t>. </a:t>
            </a:r>
            <a:r>
              <a:rPr lang="en-US" b="1" dirty="0" err="1" smtClean="0"/>
              <a:t>Proteinases</a:t>
            </a:r>
            <a:r>
              <a:rPr lang="en-US" b="1" dirty="0" smtClean="0"/>
              <a:t> and amylase</a:t>
            </a:r>
            <a:r>
              <a:rPr lang="en-US" dirty="0" smtClean="0"/>
              <a:t> are produced by some strains.</a:t>
            </a:r>
          </a:p>
          <a:p>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tx2">
                    <a:lumMod val="60000"/>
                    <a:lumOff val="40000"/>
                  </a:schemeClr>
                </a:solidFill>
              </a:rPr>
              <a:t>Toxins &amp; Enzymes</a:t>
            </a:r>
            <a:endParaRPr lang="ar-IQ" dirty="0"/>
          </a:p>
        </p:txBody>
      </p:sp>
      <p:sp>
        <p:nvSpPr>
          <p:cNvPr id="3" name="عنصر نائب للمحتوى 2"/>
          <p:cNvSpPr>
            <a:spLocks noGrp="1"/>
          </p:cNvSpPr>
          <p:nvPr>
            <p:ph idx="1"/>
          </p:nvPr>
        </p:nvSpPr>
        <p:spPr/>
        <p:txBody>
          <a:bodyPr>
            <a:normAutofit fontScale="85000" lnSpcReduction="20000"/>
          </a:bodyPr>
          <a:lstStyle/>
          <a:p>
            <a:pPr>
              <a:buNone/>
            </a:pPr>
            <a:r>
              <a:rPr lang="ar-IQ" dirty="0" smtClean="0"/>
              <a:t> </a:t>
            </a:r>
            <a:endParaRPr lang="en-US" dirty="0" smtClean="0"/>
          </a:p>
          <a:p>
            <a:pPr algn="l">
              <a:buNone/>
            </a:pPr>
            <a:r>
              <a:rPr lang="en-US" b="1" dirty="0" smtClean="0">
                <a:solidFill>
                  <a:srgbClr val="FF0000"/>
                </a:solidFill>
              </a:rPr>
              <a:t>F. HEMOLYSINS</a:t>
            </a:r>
            <a:r>
              <a:rPr lang="en-US" dirty="0" smtClean="0">
                <a:solidFill>
                  <a:srgbClr val="FF0000"/>
                </a:solidFill>
              </a:rPr>
              <a:t> </a:t>
            </a:r>
            <a:r>
              <a:rPr lang="en-US" dirty="0" smtClean="0"/>
              <a:t>two </a:t>
            </a:r>
            <a:r>
              <a:rPr lang="en-US" dirty="0" err="1" smtClean="0"/>
              <a:t>hemolysins</a:t>
            </a:r>
            <a:r>
              <a:rPr lang="en-US" dirty="0" smtClean="0"/>
              <a:t> (</a:t>
            </a:r>
            <a:r>
              <a:rPr lang="en-US" dirty="0" err="1" smtClean="0"/>
              <a:t>streptolysins</a:t>
            </a:r>
            <a:r>
              <a:rPr lang="en-US" dirty="0" smtClean="0"/>
              <a:t>).</a:t>
            </a:r>
          </a:p>
          <a:p>
            <a:pPr algn="l">
              <a:buNone/>
            </a:pPr>
            <a:r>
              <a:rPr lang="en-US" b="1" dirty="0" smtClean="0"/>
              <a:t> </a:t>
            </a:r>
            <a:r>
              <a:rPr lang="en-US" b="1" dirty="0" smtClean="0">
                <a:solidFill>
                  <a:srgbClr val="FF0000"/>
                </a:solidFill>
              </a:rPr>
              <a:t>A - </a:t>
            </a:r>
            <a:r>
              <a:rPr lang="en-US" b="1" dirty="0" err="1" smtClean="0">
                <a:solidFill>
                  <a:srgbClr val="FF0000"/>
                </a:solidFill>
              </a:rPr>
              <a:t>Streptolysin</a:t>
            </a:r>
            <a:r>
              <a:rPr lang="en-US" b="1" dirty="0" smtClean="0">
                <a:solidFill>
                  <a:srgbClr val="FF0000"/>
                </a:solidFill>
              </a:rPr>
              <a:t> O</a:t>
            </a:r>
            <a:r>
              <a:rPr lang="en-US" dirty="0" smtClean="0">
                <a:solidFill>
                  <a:srgbClr val="FF0000"/>
                </a:solidFill>
              </a:rPr>
              <a:t> rapidly inactivated </a:t>
            </a:r>
            <a:r>
              <a:rPr lang="en-US" dirty="0" smtClean="0"/>
              <a:t>in the presence of oxygen ,</a:t>
            </a:r>
            <a:r>
              <a:rPr lang="en-US" b="1" dirty="0" smtClean="0"/>
              <a:t> responsible for some of the </a:t>
            </a:r>
            <a:r>
              <a:rPr lang="en-US" b="1" dirty="0" err="1" smtClean="0"/>
              <a:t>hemolysis</a:t>
            </a:r>
            <a:r>
              <a:rPr lang="en-US" b="1" dirty="0" smtClean="0"/>
              <a:t> seen when </a:t>
            </a:r>
            <a:r>
              <a:rPr lang="en-US" b="1" dirty="0" smtClean="0">
                <a:solidFill>
                  <a:srgbClr val="FF0000"/>
                </a:solidFill>
              </a:rPr>
              <a:t>growth is in cuts deep </a:t>
            </a:r>
            <a:r>
              <a:rPr lang="en-US" b="1" dirty="0" smtClean="0"/>
              <a:t>into the medium in blood agar plates.</a:t>
            </a:r>
            <a:r>
              <a:rPr lang="en-US" dirty="0" smtClean="0"/>
              <a:t> An anti </a:t>
            </a:r>
            <a:r>
              <a:rPr lang="en-US" dirty="0" err="1" smtClean="0">
                <a:solidFill>
                  <a:srgbClr val="FF0000"/>
                </a:solidFill>
              </a:rPr>
              <a:t>streptolysin</a:t>
            </a:r>
            <a:r>
              <a:rPr lang="en-US" dirty="0" smtClean="0">
                <a:solidFill>
                  <a:srgbClr val="FF0000"/>
                </a:solidFill>
              </a:rPr>
              <a:t> O (ASO) </a:t>
            </a:r>
            <a:r>
              <a:rPr lang="en-US" dirty="0" smtClean="0"/>
              <a:t>serum titer in excess of 160–200 units is considered </a:t>
            </a:r>
            <a:r>
              <a:rPr lang="en-US" b="1" dirty="0" smtClean="0"/>
              <a:t>abnormally high and suggests either recent infection with </a:t>
            </a:r>
            <a:r>
              <a:rPr lang="en-US" b="1" i="1" dirty="0" smtClean="0"/>
              <a:t>S </a:t>
            </a:r>
            <a:r>
              <a:rPr lang="en-US" b="1" i="1" dirty="0" err="1" smtClean="0"/>
              <a:t>pyogenes</a:t>
            </a:r>
            <a:r>
              <a:rPr lang="en-US" b="1" i="1" dirty="0" smtClean="0"/>
              <a:t> </a:t>
            </a:r>
            <a:r>
              <a:rPr lang="en-US" b="1" dirty="0" smtClean="0"/>
              <a:t>or persistently high antibody levels due to an exaggerated immune response to an earlier exposure in a hypersensitive person.</a:t>
            </a:r>
            <a:endParaRPr lang="en-US" dirty="0" smtClean="0"/>
          </a:p>
          <a:p>
            <a:pPr algn="l"/>
            <a:r>
              <a:rPr lang="en-US" dirty="0" smtClean="0"/>
              <a:t> </a:t>
            </a:r>
            <a:endParaRPr lang="ar-IQ"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tx2">
                    <a:lumMod val="60000"/>
                    <a:lumOff val="40000"/>
                  </a:schemeClr>
                </a:solidFill>
              </a:rPr>
              <a:t>Toxins &amp; Enzymes</a:t>
            </a:r>
            <a:endParaRPr lang="ar-IQ" dirty="0"/>
          </a:p>
        </p:txBody>
      </p:sp>
      <p:sp>
        <p:nvSpPr>
          <p:cNvPr id="3" name="عنصر نائب للمحتوى 2"/>
          <p:cNvSpPr>
            <a:spLocks noGrp="1"/>
          </p:cNvSpPr>
          <p:nvPr>
            <p:ph idx="1"/>
          </p:nvPr>
        </p:nvSpPr>
        <p:spPr/>
        <p:txBody>
          <a:bodyPr/>
          <a:lstStyle/>
          <a:p>
            <a:pPr algn="l">
              <a:buNone/>
            </a:pPr>
            <a:r>
              <a:rPr lang="en-US" dirty="0" smtClean="0">
                <a:solidFill>
                  <a:srgbClr val="FF0000"/>
                </a:solidFill>
              </a:rPr>
              <a:t>B - </a:t>
            </a:r>
            <a:r>
              <a:rPr lang="en-US" dirty="0" err="1" smtClean="0">
                <a:solidFill>
                  <a:srgbClr val="FF0000"/>
                </a:solidFill>
              </a:rPr>
              <a:t>Streptolysin</a:t>
            </a:r>
            <a:r>
              <a:rPr lang="en-US" dirty="0" smtClean="0">
                <a:solidFill>
                  <a:srgbClr val="FF0000"/>
                </a:solidFill>
              </a:rPr>
              <a:t> S : </a:t>
            </a:r>
            <a:r>
              <a:rPr lang="en-US" dirty="0" smtClean="0"/>
              <a:t>is the agent responsible for the </a:t>
            </a:r>
            <a:r>
              <a:rPr lang="en-US" dirty="0" smtClean="0">
                <a:solidFill>
                  <a:srgbClr val="FF0000"/>
                </a:solidFill>
              </a:rPr>
              <a:t>hemolytic zones </a:t>
            </a:r>
            <a:r>
              <a:rPr lang="en-US" dirty="0" smtClean="0"/>
              <a:t>around streptococcal </a:t>
            </a:r>
            <a:r>
              <a:rPr lang="en-US" dirty="0" smtClean="0">
                <a:solidFill>
                  <a:srgbClr val="FF0000"/>
                </a:solidFill>
              </a:rPr>
              <a:t>colonies growing on the surface of blood agar </a:t>
            </a:r>
            <a:r>
              <a:rPr lang="en-US" dirty="0" smtClean="0"/>
              <a:t>plates. It is elaborated in the presence of serum—hence the name </a:t>
            </a:r>
          </a:p>
          <a:p>
            <a:pPr algn="l">
              <a:buNone/>
            </a:pPr>
            <a:r>
              <a:rPr lang="en-US" dirty="0" err="1" smtClean="0"/>
              <a:t>streptolysin</a:t>
            </a:r>
            <a:r>
              <a:rPr lang="en-US" dirty="0" smtClean="0"/>
              <a:t> S. It is not antigenic</a:t>
            </a:r>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chemeClr val="tx2">
                    <a:lumMod val="60000"/>
                    <a:lumOff val="40000"/>
                  </a:schemeClr>
                </a:solidFill>
              </a:rPr>
              <a:t>STREPTO PYOGENES infections :</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dirty="0" smtClean="0">
                <a:solidFill>
                  <a:srgbClr val="7030A0"/>
                </a:solidFill>
              </a:rPr>
              <a:t>A. DISEASES BY INVASION BY S PYOGENES, β-HEMOLYTIC GROUP A STREPTOCOCCI</a:t>
            </a:r>
            <a:r>
              <a:rPr lang="en-US" dirty="0" smtClean="0">
                <a:solidFill>
                  <a:srgbClr val="FF0000"/>
                </a:solidFill>
              </a:rPr>
              <a:t> </a:t>
            </a:r>
          </a:p>
          <a:p>
            <a:pPr algn="l">
              <a:buNone/>
            </a:pPr>
            <a:r>
              <a:rPr lang="en-US" b="1" dirty="0" smtClean="0"/>
              <a:t> </a:t>
            </a:r>
            <a:r>
              <a:rPr lang="en-US" b="1" dirty="0" smtClean="0">
                <a:solidFill>
                  <a:srgbClr val="FF0000"/>
                </a:solidFill>
              </a:rPr>
              <a:t>1. Erysipelas</a:t>
            </a:r>
            <a:r>
              <a:rPr lang="en-US" dirty="0" smtClean="0">
                <a:solidFill>
                  <a:srgbClr val="FF0000"/>
                </a:solidFill>
              </a:rPr>
              <a:t>—If </a:t>
            </a:r>
            <a:r>
              <a:rPr lang="en-US" dirty="0" smtClean="0"/>
              <a:t>the portal of entry is the skin, erysipelas results, with massive brawny edema and a rapidly advancing margin of infection</a:t>
            </a:r>
          </a:p>
          <a:p>
            <a:pPr algn="l">
              <a:buNone/>
            </a:pPr>
            <a:r>
              <a:rPr lang="en-US" b="1" dirty="0" smtClean="0">
                <a:solidFill>
                  <a:srgbClr val="FF0000"/>
                </a:solidFill>
              </a:rPr>
              <a:t>2. </a:t>
            </a:r>
            <a:r>
              <a:rPr lang="en-US" b="1" dirty="0" err="1" smtClean="0">
                <a:solidFill>
                  <a:srgbClr val="FF0000"/>
                </a:solidFill>
              </a:rPr>
              <a:t>Cellulitis</a:t>
            </a:r>
            <a:r>
              <a:rPr lang="en-US" dirty="0" smtClean="0">
                <a:solidFill>
                  <a:srgbClr val="FF0000"/>
                </a:solidFill>
              </a:rPr>
              <a:t>—Streptococcal </a:t>
            </a:r>
            <a:r>
              <a:rPr lang="en-US" dirty="0" err="1" smtClean="0"/>
              <a:t>cellulitis</a:t>
            </a:r>
            <a:r>
              <a:rPr lang="en-US" dirty="0" smtClean="0"/>
              <a:t> is an acute, rapidly spreading infection of the skin and subcutaneous tissues.  </a:t>
            </a:r>
            <a:r>
              <a:rPr lang="en-US" dirty="0" err="1" smtClean="0"/>
              <a:t>Cellulitis</a:t>
            </a:r>
            <a:r>
              <a:rPr lang="en-US" dirty="0" smtClean="0"/>
              <a:t> is differentiated from erysipelas by two clinical findings: In </a:t>
            </a:r>
            <a:r>
              <a:rPr lang="en-US" dirty="0" err="1" smtClean="0"/>
              <a:t>cellulitis</a:t>
            </a:r>
            <a:r>
              <a:rPr lang="en-US" dirty="0" smtClean="0"/>
              <a:t>, the lesion is not raised, and the line between the involved and uninvolved tissue is indistinct.</a:t>
            </a:r>
          </a:p>
          <a:p>
            <a:pPr algn="l">
              <a:buNone/>
            </a:pPr>
            <a:r>
              <a:rPr lang="en-US" b="1" dirty="0" smtClean="0">
                <a:solidFill>
                  <a:srgbClr val="FF0000"/>
                </a:solidFill>
              </a:rPr>
              <a:t>3. Necrotizing Fasciitis (Streptococcal Gangrene</a:t>
            </a:r>
            <a:r>
              <a:rPr lang="en-US" dirty="0" smtClean="0">
                <a:solidFill>
                  <a:srgbClr val="FF0000"/>
                </a:solidFill>
              </a:rPr>
              <a:t>)— </a:t>
            </a:r>
            <a:r>
              <a:rPr lang="en-US" dirty="0" smtClean="0"/>
              <a:t>This is infection of the subcutaneous tissues and fascia. There is extensive and very rapidly spreading necrosis of the skin and subcutaneous tissues .</a:t>
            </a:r>
          </a:p>
          <a:p>
            <a:pPr>
              <a:buNone/>
            </a:pPr>
            <a:endParaRPr lang="ar-IQ"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tx2">
                    <a:lumMod val="60000"/>
                    <a:lumOff val="40000"/>
                  </a:schemeClr>
                </a:solidFill>
              </a:rPr>
              <a:t>STREPTO PYOGENES infections </a:t>
            </a:r>
            <a:endParaRPr lang="ar-IQ" dirty="0"/>
          </a:p>
        </p:txBody>
      </p:sp>
      <p:sp>
        <p:nvSpPr>
          <p:cNvPr id="3" name="عنصر نائب للمحتوى 2"/>
          <p:cNvSpPr>
            <a:spLocks noGrp="1"/>
          </p:cNvSpPr>
          <p:nvPr>
            <p:ph idx="1"/>
          </p:nvPr>
        </p:nvSpPr>
        <p:spPr/>
        <p:txBody>
          <a:bodyPr>
            <a:normAutofit fontScale="92500"/>
          </a:bodyPr>
          <a:lstStyle/>
          <a:p>
            <a:pPr algn="l"/>
            <a:r>
              <a:rPr lang="en-US" b="1" dirty="0" smtClean="0"/>
              <a:t> </a:t>
            </a:r>
            <a:r>
              <a:rPr lang="en-US" b="1" dirty="0" smtClean="0">
                <a:solidFill>
                  <a:srgbClr val="FF0000"/>
                </a:solidFill>
              </a:rPr>
              <a:t>4. Puerperal Fever</a:t>
            </a:r>
            <a:r>
              <a:rPr lang="en-US" dirty="0" smtClean="0">
                <a:solidFill>
                  <a:srgbClr val="FF0000"/>
                </a:solidFill>
              </a:rPr>
              <a:t>—If </a:t>
            </a:r>
            <a:r>
              <a:rPr lang="en-US" dirty="0" smtClean="0"/>
              <a:t>the streptococci enter the uterus after delivery, puerperal fever develops, which is essentially a septicemia originating in the infected wound (</a:t>
            </a:r>
            <a:r>
              <a:rPr lang="en-US" dirty="0" err="1" smtClean="0"/>
              <a:t>endometritis</a:t>
            </a:r>
            <a:r>
              <a:rPr lang="en-US" dirty="0" smtClean="0"/>
              <a:t>).</a:t>
            </a:r>
          </a:p>
          <a:p>
            <a:pPr algn="l"/>
            <a:r>
              <a:rPr lang="en-US" b="1" dirty="0" smtClean="0"/>
              <a:t> </a:t>
            </a:r>
            <a:r>
              <a:rPr lang="en-US" b="1" dirty="0" smtClean="0">
                <a:solidFill>
                  <a:srgbClr val="FF0000"/>
                </a:solidFill>
              </a:rPr>
              <a:t>5. </a:t>
            </a:r>
            <a:r>
              <a:rPr lang="en-US" b="1" dirty="0" err="1" smtClean="0">
                <a:solidFill>
                  <a:srgbClr val="FF0000"/>
                </a:solidFill>
              </a:rPr>
              <a:t>Bacteremia</a:t>
            </a:r>
            <a:r>
              <a:rPr lang="en-US" b="1" dirty="0" smtClean="0">
                <a:solidFill>
                  <a:srgbClr val="FF0000"/>
                </a:solidFill>
              </a:rPr>
              <a:t>/Sepsis</a:t>
            </a:r>
            <a:r>
              <a:rPr lang="en-US" dirty="0" smtClean="0">
                <a:solidFill>
                  <a:srgbClr val="FF0000"/>
                </a:solidFill>
              </a:rPr>
              <a:t>—Infection </a:t>
            </a:r>
            <a:r>
              <a:rPr lang="en-US" dirty="0" smtClean="0"/>
              <a:t>of traumatic or surgical wounds with streptococci results in </a:t>
            </a:r>
            <a:r>
              <a:rPr lang="en-US" dirty="0" err="1" smtClean="0"/>
              <a:t>bacteremia</a:t>
            </a:r>
            <a:r>
              <a:rPr lang="en-US" dirty="0" smtClean="0"/>
              <a:t>, which rapidly can be fatal. S </a:t>
            </a:r>
            <a:r>
              <a:rPr lang="en-US" dirty="0" err="1" smtClean="0"/>
              <a:t>pyogenes</a:t>
            </a:r>
            <a:r>
              <a:rPr lang="en-US" dirty="0" smtClean="0"/>
              <a:t> </a:t>
            </a:r>
            <a:r>
              <a:rPr lang="en-US" dirty="0" err="1" smtClean="0"/>
              <a:t>bacteremia</a:t>
            </a:r>
            <a:r>
              <a:rPr lang="en-US" dirty="0" smtClean="0"/>
              <a:t> can also follow skin infections, such as </a:t>
            </a:r>
            <a:r>
              <a:rPr lang="en-US" dirty="0" err="1" smtClean="0"/>
              <a:t>cellulitis</a:t>
            </a:r>
            <a:r>
              <a:rPr lang="en-US" dirty="0" smtClean="0"/>
              <a:t> and rarely </a:t>
            </a:r>
            <a:r>
              <a:rPr lang="en-US" dirty="0" err="1" smtClean="0"/>
              <a:t>pharyngitiS</a:t>
            </a:r>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tx2">
                    <a:lumMod val="60000"/>
                    <a:lumOff val="40000"/>
                  </a:schemeClr>
                </a:solidFill>
              </a:rPr>
              <a:t>STREPTO PYOGENES infections </a:t>
            </a:r>
            <a:endParaRPr lang="ar-IQ" dirty="0"/>
          </a:p>
        </p:txBody>
      </p:sp>
      <p:sp>
        <p:nvSpPr>
          <p:cNvPr id="3" name="عنصر نائب للمحتوى 2"/>
          <p:cNvSpPr>
            <a:spLocks noGrp="1"/>
          </p:cNvSpPr>
          <p:nvPr>
            <p:ph idx="1"/>
          </p:nvPr>
        </p:nvSpPr>
        <p:spPr/>
        <p:txBody>
          <a:bodyPr>
            <a:normAutofit fontScale="77500" lnSpcReduction="20000"/>
          </a:bodyPr>
          <a:lstStyle/>
          <a:p>
            <a:pPr algn="l"/>
            <a:r>
              <a:rPr lang="en-US" dirty="0" smtClean="0">
                <a:solidFill>
                  <a:srgbClr val="002060"/>
                </a:solidFill>
              </a:rPr>
              <a:t> B. DISEASES ATTRIBUTABLE TO LOCAL INFECTION WITH S PYOGENES AND THEIR BY-PRODUCTS</a:t>
            </a:r>
          </a:p>
          <a:p>
            <a:pPr algn="l"/>
            <a:r>
              <a:rPr lang="en-US" b="1" dirty="0" smtClean="0">
                <a:solidFill>
                  <a:srgbClr val="FF0000"/>
                </a:solidFill>
              </a:rPr>
              <a:t> 1. Streptococcal Sore Throa</a:t>
            </a:r>
            <a:r>
              <a:rPr lang="en-US" dirty="0" smtClean="0">
                <a:solidFill>
                  <a:srgbClr val="FF0000"/>
                </a:solidFill>
              </a:rPr>
              <a:t>t—The </a:t>
            </a:r>
            <a:r>
              <a:rPr lang="en-US" dirty="0" smtClean="0"/>
              <a:t>most common infection due to β-hemolytic </a:t>
            </a:r>
            <a:r>
              <a:rPr lang="en-US" i="1" dirty="0" smtClean="0"/>
              <a:t>S </a:t>
            </a:r>
            <a:r>
              <a:rPr lang="en-US" i="1" dirty="0" err="1" smtClean="0"/>
              <a:t>pyogenes</a:t>
            </a:r>
            <a:r>
              <a:rPr lang="en-US" i="1" dirty="0" smtClean="0"/>
              <a:t> </a:t>
            </a:r>
            <a:r>
              <a:rPr lang="en-US" dirty="0" smtClean="0"/>
              <a:t>is streptococcal sore throat or </a:t>
            </a:r>
            <a:r>
              <a:rPr lang="en-US" dirty="0" err="1" smtClean="0"/>
              <a:t>pharyngitis</a:t>
            </a:r>
            <a:endParaRPr lang="en-US" dirty="0" smtClean="0"/>
          </a:p>
          <a:p>
            <a:pPr algn="l"/>
            <a:r>
              <a:rPr lang="en-US" b="1" dirty="0" smtClean="0">
                <a:solidFill>
                  <a:srgbClr val="FF0000"/>
                </a:solidFill>
              </a:rPr>
              <a:t>2. Streptococcal </a:t>
            </a:r>
            <a:r>
              <a:rPr lang="en-US" b="1" dirty="0" err="1" smtClean="0">
                <a:solidFill>
                  <a:srgbClr val="FF0000"/>
                </a:solidFill>
              </a:rPr>
              <a:t>Pyoderm</a:t>
            </a:r>
            <a:r>
              <a:rPr lang="en-US" dirty="0" err="1" smtClean="0">
                <a:solidFill>
                  <a:srgbClr val="FF0000"/>
                </a:solidFill>
              </a:rPr>
              <a:t>a</a:t>
            </a:r>
            <a:r>
              <a:rPr lang="en-US" dirty="0" smtClean="0">
                <a:solidFill>
                  <a:srgbClr val="FF0000"/>
                </a:solidFill>
              </a:rPr>
              <a:t>—Local </a:t>
            </a:r>
            <a:r>
              <a:rPr lang="en-US" dirty="0" smtClean="0"/>
              <a:t>infection of superficial layers of skin, especially in children, </a:t>
            </a:r>
            <a:r>
              <a:rPr lang="en-US" dirty="0" smtClean="0">
                <a:solidFill>
                  <a:srgbClr val="FF0000"/>
                </a:solidFill>
              </a:rPr>
              <a:t>is called impetigo</a:t>
            </a:r>
          </a:p>
          <a:p>
            <a:pPr algn="l"/>
            <a:r>
              <a:rPr lang="en-US" b="1" dirty="0" smtClean="0">
                <a:solidFill>
                  <a:srgbClr val="002060"/>
                </a:solidFill>
              </a:rPr>
              <a:t>C. INVASIVE GROUP A STREPTOCOCCAL INFECTIONS, </a:t>
            </a:r>
            <a:r>
              <a:rPr lang="en-US" b="1" dirty="0" smtClean="0">
                <a:solidFill>
                  <a:srgbClr val="FF0000"/>
                </a:solidFill>
              </a:rPr>
              <a:t>STREPTOCOCCAL TOXIC SHOCK SYNDROME, AND SCARLET FEVER</a:t>
            </a:r>
            <a:r>
              <a:rPr lang="en-US" dirty="0" smtClean="0"/>
              <a:t> </a:t>
            </a:r>
            <a:r>
              <a:rPr lang="en-US" dirty="0" err="1" smtClean="0"/>
              <a:t>Fulminant</a:t>
            </a:r>
            <a:r>
              <a:rPr lang="en-US" dirty="0" smtClean="0"/>
              <a:t>, invasive </a:t>
            </a:r>
            <a:r>
              <a:rPr lang="en-US" i="1" dirty="0" smtClean="0"/>
              <a:t>S </a:t>
            </a:r>
            <a:r>
              <a:rPr lang="en-US" i="1" dirty="0" err="1" smtClean="0"/>
              <a:t>pyogenes</a:t>
            </a:r>
            <a:r>
              <a:rPr lang="en-US" i="1" dirty="0" smtClean="0"/>
              <a:t> i</a:t>
            </a:r>
            <a:r>
              <a:rPr lang="en-US" dirty="0" smtClean="0"/>
              <a:t>nfections with streptococcal toxic shock syndrome are characterized by shock, </a:t>
            </a:r>
            <a:r>
              <a:rPr lang="en-US" dirty="0" err="1" smtClean="0"/>
              <a:t>bacteremia</a:t>
            </a:r>
            <a:r>
              <a:rPr lang="en-US" dirty="0" smtClean="0"/>
              <a:t>, respiratory failure, and </a:t>
            </a:r>
            <a:r>
              <a:rPr lang="en-US" dirty="0" err="1" smtClean="0"/>
              <a:t>multiorgan</a:t>
            </a:r>
            <a:r>
              <a:rPr lang="en-US" dirty="0" smtClean="0"/>
              <a:t> failure. Death occurs in about 30% of patients..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tx2">
                    <a:lumMod val="60000"/>
                    <a:lumOff val="40000"/>
                  </a:schemeClr>
                </a:solidFill>
              </a:rPr>
              <a:t>STREPTO PYOGENES infections </a:t>
            </a:r>
            <a:endParaRPr lang="ar-IQ" dirty="0"/>
          </a:p>
        </p:txBody>
      </p:sp>
      <p:sp>
        <p:nvSpPr>
          <p:cNvPr id="3" name="عنصر نائب للمحتوى 2"/>
          <p:cNvSpPr>
            <a:spLocks noGrp="1"/>
          </p:cNvSpPr>
          <p:nvPr>
            <p:ph idx="1"/>
          </p:nvPr>
        </p:nvSpPr>
        <p:spPr/>
        <p:txBody>
          <a:bodyPr>
            <a:normAutofit fontScale="77500" lnSpcReduction="20000"/>
          </a:bodyPr>
          <a:lstStyle/>
          <a:p>
            <a:pPr algn="l">
              <a:buNone/>
            </a:pPr>
            <a:r>
              <a:rPr lang="en-US" dirty="0" smtClean="0"/>
              <a:t> </a:t>
            </a:r>
            <a:r>
              <a:rPr lang="en-US" dirty="0" smtClean="0">
                <a:solidFill>
                  <a:srgbClr val="7030A0"/>
                </a:solidFill>
              </a:rPr>
              <a:t>D. POSTSTREPTOCOCCAL DISEASES </a:t>
            </a:r>
          </a:p>
          <a:p>
            <a:pPr algn="l">
              <a:buNone/>
            </a:pPr>
            <a:r>
              <a:rPr lang="en-US" b="1" dirty="0" smtClean="0">
                <a:solidFill>
                  <a:srgbClr val="FF0000"/>
                </a:solidFill>
              </a:rPr>
              <a:t>1. Acute </a:t>
            </a:r>
            <a:r>
              <a:rPr lang="en-US" b="1" dirty="0" err="1" smtClean="0">
                <a:solidFill>
                  <a:srgbClr val="FF0000"/>
                </a:solidFill>
              </a:rPr>
              <a:t>Glomerulonephritis</a:t>
            </a:r>
            <a:r>
              <a:rPr lang="en-US" dirty="0" smtClean="0">
                <a:solidFill>
                  <a:srgbClr val="FF0000"/>
                </a:solidFill>
              </a:rPr>
              <a:t>—This </a:t>
            </a:r>
            <a:r>
              <a:rPr lang="en-US" dirty="0" smtClean="0"/>
              <a:t>sometimes develops 3 weeks after S </a:t>
            </a:r>
            <a:r>
              <a:rPr lang="en-US" i="1" dirty="0" err="1" smtClean="0"/>
              <a:t>pyogenes</a:t>
            </a:r>
            <a:r>
              <a:rPr lang="en-US" dirty="0" smtClean="0"/>
              <a:t> skin infection (</a:t>
            </a:r>
            <a:r>
              <a:rPr lang="en-US" dirty="0" err="1" smtClean="0"/>
              <a:t>pyoderma</a:t>
            </a:r>
            <a:r>
              <a:rPr lang="en-US" dirty="0" smtClean="0"/>
              <a:t>, impetigo). may be initiated by </a:t>
            </a:r>
            <a:r>
              <a:rPr lang="en-US" dirty="0" smtClean="0">
                <a:solidFill>
                  <a:srgbClr val="FF0000"/>
                </a:solidFill>
              </a:rPr>
              <a:t>antigen-antibody complexes on the </a:t>
            </a:r>
            <a:r>
              <a:rPr lang="en-US" dirty="0" err="1" smtClean="0">
                <a:solidFill>
                  <a:srgbClr val="FF0000"/>
                </a:solidFill>
              </a:rPr>
              <a:t>glomerular</a:t>
            </a:r>
            <a:r>
              <a:rPr lang="en-US" dirty="0" smtClean="0">
                <a:solidFill>
                  <a:srgbClr val="FF0000"/>
                </a:solidFill>
              </a:rPr>
              <a:t> basement membrane. </a:t>
            </a:r>
            <a:r>
              <a:rPr lang="en-US" dirty="0" smtClean="0"/>
              <a:t>The most important antigen is probably in the streptococcal protoplast </a:t>
            </a:r>
            <a:r>
              <a:rPr lang="en-US" dirty="0" err="1" smtClean="0"/>
              <a:t>membranee</a:t>
            </a:r>
            <a:r>
              <a:rPr lang="en-US" dirty="0" smtClean="0"/>
              <a:t> majority recover completely.</a:t>
            </a:r>
          </a:p>
          <a:p>
            <a:pPr algn="l">
              <a:buNone/>
            </a:pPr>
            <a:r>
              <a:rPr lang="en-US" b="1" smtClean="0">
                <a:solidFill>
                  <a:srgbClr val="FF0000"/>
                </a:solidFill>
              </a:rPr>
              <a:t>2</a:t>
            </a:r>
            <a:r>
              <a:rPr lang="en-US" b="1" dirty="0" smtClean="0">
                <a:solidFill>
                  <a:srgbClr val="FF0000"/>
                </a:solidFill>
              </a:rPr>
              <a:t>. Rheumatic Fever</a:t>
            </a:r>
            <a:r>
              <a:rPr lang="en-US" dirty="0" smtClean="0">
                <a:solidFill>
                  <a:srgbClr val="FF0000"/>
                </a:solidFill>
              </a:rPr>
              <a:t>—This </a:t>
            </a:r>
            <a:r>
              <a:rPr lang="en-US" dirty="0" smtClean="0"/>
              <a:t>is the most serious </a:t>
            </a:r>
            <a:r>
              <a:rPr lang="en-US" dirty="0" err="1" smtClean="0"/>
              <a:t>sequela</a:t>
            </a:r>
            <a:r>
              <a:rPr lang="en-US" dirty="0" smtClean="0"/>
              <a:t> </a:t>
            </a:r>
            <a:r>
              <a:rPr lang="en-US" i="1" dirty="0" smtClean="0"/>
              <a:t>of S </a:t>
            </a:r>
            <a:r>
              <a:rPr lang="en-US" i="1" dirty="0" err="1" smtClean="0"/>
              <a:t>pyogenes</a:t>
            </a:r>
            <a:r>
              <a:rPr lang="en-US" i="1" dirty="0" smtClean="0"/>
              <a:t> </a:t>
            </a:r>
            <a:r>
              <a:rPr lang="en-US" dirty="0" smtClean="0"/>
              <a:t>because it results in damage to heart muscle and valves. Certain strains of group A streptococci contain cell membrane antigens that cross-react with human heart tissue antigens. </a:t>
            </a:r>
            <a:endParaRPr lang="ar-IQ"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r>
              <a:rPr lang="en-US" dirty="0" smtClean="0">
                <a:solidFill>
                  <a:srgbClr val="FF0000"/>
                </a:solidFill>
              </a:rPr>
              <a:t>Diagnostic Laboratory Tests</a:t>
            </a:r>
            <a:endParaRPr lang="ar-IQ"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pPr>
              <a:buNone/>
            </a:pPr>
            <a:endParaRPr lang="en-US" dirty="0" smtClean="0"/>
          </a:p>
          <a:p>
            <a:pPr algn="l">
              <a:buNone/>
            </a:pPr>
            <a:r>
              <a:rPr lang="en-US" b="1" dirty="0" smtClean="0"/>
              <a:t> A. SPECIMENS</a:t>
            </a:r>
            <a:r>
              <a:rPr lang="en-US" dirty="0" smtClean="0"/>
              <a:t>   to be obtained depend upon the nature of the streptococcal infection. A throat swab, pus, or blood is obtained for culture. Serum is obtained for antibody determinations.  </a:t>
            </a:r>
          </a:p>
          <a:p>
            <a:pPr algn="l">
              <a:buNone/>
            </a:pPr>
            <a:r>
              <a:rPr lang="en-US" b="1" dirty="0" smtClean="0"/>
              <a:t>B. SMEARS</a:t>
            </a:r>
            <a:r>
              <a:rPr lang="en-US" dirty="0" smtClean="0"/>
              <a:t>  from pus often show single </a:t>
            </a:r>
            <a:r>
              <a:rPr lang="en-US" dirty="0" err="1" smtClean="0"/>
              <a:t>cocci</a:t>
            </a:r>
            <a:r>
              <a:rPr lang="en-US" dirty="0" smtClean="0"/>
              <a:t> or pairs rather than definite chains. </a:t>
            </a:r>
            <a:r>
              <a:rPr lang="en-US" dirty="0" err="1" smtClean="0"/>
              <a:t>Cocci</a:t>
            </a:r>
            <a:r>
              <a:rPr lang="en-US" dirty="0" smtClean="0"/>
              <a:t> are sometimes gram-negative because the organisms are no longer viable and have lost their ability to retain the blue dye (crystal violet) and be gram-</a:t>
            </a:r>
            <a:r>
              <a:rPr lang="en-US" dirty="0" err="1" smtClean="0"/>
              <a:t>positiveappearance</a:t>
            </a:r>
            <a:r>
              <a:rPr lang="en-US" dirty="0" smtClean="0"/>
              <a:t> .</a:t>
            </a:r>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 Diagnostic Laboratory Tests</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algn="l">
              <a:buNone/>
            </a:pPr>
            <a:r>
              <a:rPr lang="en-US" b="1" dirty="0" smtClean="0"/>
              <a:t>C. CULTURE</a:t>
            </a:r>
            <a:r>
              <a:rPr lang="en-US" dirty="0" smtClean="0"/>
              <a:t> Specimens suspected of containing streptococci are cultured </a:t>
            </a:r>
            <a:r>
              <a:rPr lang="en-US" dirty="0" smtClean="0">
                <a:solidFill>
                  <a:srgbClr val="FF0000"/>
                </a:solidFill>
              </a:rPr>
              <a:t>on blood agar plates. </a:t>
            </a:r>
            <a:r>
              <a:rPr lang="en-US" dirty="0" smtClean="0"/>
              <a:t>Incubation in </a:t>
            </a:r>
            <a:r>
              <a:rPr lang="en-US" dirty="0" smtClean="0">
                <a:solidFill>
                  <a:srgbClr val="FF0000"/>
                </a:solidFill>
              </a:rPr>
              <a:t>10% CO2. 37 C , </a:t>
            </a:r>
            <a:r>
              <a:rPr lang="en-US" dirty="0" err="1" smtClean="0">
                <a:solidFill>
                  <a:srgbClr val="FF0000"/>
                </a:solidFill>
              </a:rPr>
              <a:t>faculative</a:t>
            </a:r>
            <a:r>
              <a:rPr lang="en-US" dirty="0" smtClean="0">
                <a:solidFill>
                  <a:srgbClr val="FF0000"/>
                </a:solidFill>
              </a:rPr>
              <a:t> </a:t>
            </a:r>
            <a:r>
              <a:rPr lang="en-US" dirty="0" smtClean="0"/>
              <a:t>Blood cultures will </a:t>
            </a:r>
            <a:r>
              <a:rPr lang="en-US" dirty="0" smtClean="0">
                <a:solidFill>
                  <a:srgbClr val="FF0000"/>
                </a:solidFill>
              </a:rPr>
              <a:t>grow hemolytic group A streptococci </a:t>
            </a:r>
            <a:r>
              <a:rPr lang="en-US" dirty="0" smtClean="0"/>
              <a:t>(</a:t>
            </a:r>
            <a:r>
              <a:rPr lang="en-US" dirty="0" err="1" smtClean="0"/>
              <a:t>eg</a:t>
            </a:r>
            <a:r>
              <a:rPr lang="en-US" dirty="0" smtClean="0"/>
              <a:t>, in sepsis) within hours or a few days. so blood cultures in cases of Streptococci belonging to group A may be presumptively identified by inhibition of growth </a:t>
            </a:r>
            <a:r>
              <a:rPr lang="en-US" dirty="0" smtClean="0">
                <a:solidFill>
                  <a:srgbClr val="FF0000"/>
                </a:solidFill>
              </a:rPr>
              <a:t>by </a:t>
            </a:r>
            <a:r>
              <a:rPr lang="en-US" dirty="0" err="1" smtClean="0">
                <a:solidFill>
                  <a:srgbClr val="FF0000"/>
                </a:solidFill>
              </a:rPr>
              <a:t>bacitracin</a:t>
            </a:r>
            <a:r>
              <a:rPr lang="en-US" dirty="0" smtClean="0">
                <a:solidFill>
                  <a:srgbClr val="FF0000"/>
                </a:solid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tx2">
                    <a:lumMod val="60000"/>
                    <a:lumOff val="40000"/>
                  </a:schemeClr>
                </a:solidFill>
              </a:rPr>
              <a:t> Diagnostic Laboratory Tests</a:t>
            </a:r>
            <a:endParaRPr lang="ar-IQ" dirty="0">
              <a:solidFill>
                <a:schemeClr val="tx2">
                  <a:lumMod val="60000"/>
                  <a:lumOff val="40000"/>
                </a:schemeClr>
              </a:solidFill>
            </a:endParaRPr>
          </a:p>
        </p:txBody>
      </p:sp>
      <p:sp>
        <p:nvSpPr>
          <p:cNvPr id="3" name="عنصر نائب للمحتوى 2"/>
          <p:cNvSpPr>
            <a:spLocks noGrp="1"/>
          </p:cNvSpPr>
          <p:nvPr>
            <p:ph idx="1"/>
          </p:nvPr>
        </p:nvSpPr>
        <p:spPr/>
        <p:txBody>
          <a:bodyPr>
            <a:normAutofit fontScale="92500" lnSpcReduction="10000"/>
          </a:bodyPr>
          <a:lstStyle/>
          <a:p>
            <a:pPr algn="l">
              <a:buNone/>
            </a:pPr>
            <a:r>
              <a:rPr lang="en-US" b="1" dirty="0" smtClean="0">
                <a:solidFill>
                  <a:srgbClr val="FF0000"/>
                </a:solidFill>
              </a:rPr>
              <a:t>D. ANT IGEN DETECTION TESTS</a:t>
            </a:r>
            <a:r>
              <a:rPr lang="en-US" dirty="0" smtClean="0">
                <a:solidFill>
                  <a:srgbClr val="FF0000"/>
                </a:solidFill>
              </a:rPr>
              <a:t> </a:t>
            </a:r>
            <a:r>
              <a:rPr lang="en-US" dirty="0" smtClean="0"/>
              <a:t>Several commercial kits are available for rapid detection of group A streptococcal antigen from throat swabs. </a:t>
            </a:r>
          </a:p>
          <a:p>
            <a:pPr algn="l">
              <a:buNone/>
            </a:pPr>
            <a:r>
              <a:rPr lang="en-US" b="1" dirty="0" smtClean="0">
                <a:solidFill>
                  <a:srgbClr val="FF0000"/>
                </a:solidFill>
              </a:rPr>
              <a:t>E. SEROLOGIC TESTS A </a:t>
            </a:r>
            <a:r>
              <a:rPr lang="en-US" dirty="0" smtClean="0"/>
              <a:t>rise in the titer of antibodies to many group A streptococcal antigens can be estimated. Such antibodies include </a:t>
            </a:r>
            <a:r>
              <a:rPr lang="en-US" dirty="0" err="1" smtClean="0"/>
              <a:t>antistreptolysin</a:t>
            </a:r>
            <a:r>
              <a:rPr lang="en-US" dirty="0" smtClean="0"/>
              <a:t> O (ASO), particularly in respiratory disease; anti-</a:t>
            </a:r>
            <a:r>
              <a:rPr lang="en-US" dirty="0" err="1" smtClean="0"/>
              <a:t>DNase</a:t>
            </a:r>
            <a:r>
              <a:rPr lang="en-US" dirty="0" smtClean="0"/>
              <a:t> and </a:t>
            </a:r>
            <a:r>
              <a:rPr lang="en-US" dirty="0" err="1" smtClean="0"/>
              <a:t>antihyaluronidase</a:t>
            </a:r>
            <a:r>
              <a:rPr lang="en-US" dirty="0" smtClean="0"/>
              <a:t>, particularly in skin infections; </a:t>
            </a:r>
            <a:r>
              <a:rPr lang="en-US" dirty="0" err="1" smtClean="0"/>
              <a:t>antistreptokinase</a:t>
            </a:r>
            <a:r>
              <a:rPr lang="en-US" dirty="0" smtClean="0"/>
              <a:t>; </a:t>
            </a: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332656"/>
            <a:ext cx="7560840" cy="6001643"/>
          </a:xfrm>
          <a:prstGeom prst="rect">
            <a:avLst/>
          </a:prstGeom>
        </p:spPr>
        <p:txBody>
          <a:bodyPr wrap="square">
            <a:spAutoFit/>
          </a:bodyPr>
          <a:lstStyle/>
          <a:p>
            <a:pPr algn="l"/>
            <a:r>
              <a:rPr lang="en-US" sz="2800" dirty="0" smtClean="0"/>
              <a:t> </a:t>
            </a:r>
            <a:r>
              <a:rPr lang="en-US" sz="3200" dirty="0" smtClean="0">
                <a:solidFill>
                  <a:srgbClr val="FF0000"/>
                </a:solidFill>
              </a:rPr>
              <a:t>Staphylococci grow readily on most bacteriologic media under :</a:t>
            </a:r>
          </a:p>
          <a:p>
            <a:pPr algn="l"/>
            <a:r>
              <a:rPr lang="en-US" sz="3200" dirty="0" smtClean="0">
                <a:solidFill>
                  <a:srgbClr val="FF0000"/>
                </a:solidFill>
              </a:rPr>
              <a:t>1-</a:t>
            </a:r>
            <a:r>
              <a:rPr lang="en-US" sz="3200" dirty="0" smtClean="0"/>
              <a:t> </a:t>
            </a:r>
            <a:r>
              <a:rPr lang="en-US" sz="3200" dirty="0" smtClean="0">
                <a:solidFill>
                  <a:schemeClr val="tx2">
                    <a:lumMod val="60000"/>
                    <a:lumOff val="40000"/>
                  </a:schemeClr>
                </a:solidFill>
              </a:rPr>
              <a:t>aerobic</a:t>
            </a:r>
            <a:r>
              <a:rPr lang="en-US" sz="3200" dirty="0" smtClean="0"/>
              <a:t> or micro </a:t>
            </a:r>
            <a:r>
              <a:rPr lang="en-US" sz="3200" dirty="0" err="1" smtClean="0">
                <a:solidFill>
                  <a:schemeClr val="tx2">
                    <a:lumMod val="60000"/>
                    <a:lumOff val="40000"/>
                  </a:schemeClr>
                </a:solidFill>
              </a:rPr>
              <a:t>aerophilic</a:t>
            </a:r>
            <a:r>
              <a:rPr lang="en-US" sz="3200" dirty="0" smtClean="0"/>
              <a:t> conditions. </a:t>
            </a:r>
          </a:p>
          <a:p>
            <a:pPr algn="l"/>
            <a:r>
              <a:rPr lang="en-US" sz="3200" dirty="0" smtClean="0">
                <a:solidFill>
                  <a:srgbClr val="FF0000"/>
                </a:solidFill>
              </a:rPr>
              <a:t>2-</a:t>
            </a:r>
            <a:r>
              <a:rPr lang="en-US" sz="3200" dirty="0" smtClean="0"/>
              <a:t>They grow most </a:t>
            </a:r>
            <a:r>
              <a:rPr lang="en-US" sz="3200" b="1" dirty="0" smtClean="0">
                <a:solidFill>
                  <a:schemeClr val="tx2">
                    <a:lumMod val="60000"/>
                    <a:lumOff val="40000"/>
                  </a:schemeClr>
                </a:solidFill>
              </a:rPr>
              <a:t>rapidly at 37 °C </a:t>
            </a:r>
            <a:r>
              <a:rPr lang="en-US" sz="3200" dirty="0" smtClean="0"/>
              <a:t>but form pigment best at room temperature (20–25 °C).</a:t>
            </a:r>
          </a:p>
          <a:p>
            <a:pPr algn="l"/>
            <a:r>
              <a:rPr lang="en-US" sz="3200" dirty="0" smtClean="0"/>
              <a:t> </a:t>
            </a:r>
            <a:r>
              <a:rPr lang="en-US" sz="3200" dirty="0" smtClean="0">
                <a:solidFill>
                  <a:srgbClr val="FF0000"/>
                </a:solidFill>
              </a:rPr>
              <a:t>3-</a:t>
            </a:r>
            <a:r>
              <a:rPr lang="en-US" sz="3200" dirty="0" smtClean="0"/>
              <a:t>Colonies on solid media are round, smooth, raised, and glistening. </a:t>
            </a:r>
          </a:p>
          <a:p>
            <a:pPr algn="l"/>
            <a:r>
              <a:rPr lang="en-US" sz="3200" dirty="0" smtClean="0">
                <a:solidFill>
                  <a:srgbClr val="FF0000"/>
                </a:solidFill>
              </a:rPr>
              <a:t>4-</a:t>
            </a:r>
            <a:r>
              <a:rPr lang="en-US" sz="3200" dirty="0" smtClean="0"/>
              <a:t> </a:t>
            </a:r>
            <a:r>
              <a:rPr lang="en-US" sz="3200" i="1" dirty="0" smtClean="0"/>
              <a:t>S </a:t>
            </a:r>
            <a:r>
              <a:rPr lang="en-US" sz="3200" i="1" dirty="0" err="1" smtClean="0"/>
              <a:t>aureus</a:t>
            </a:r>
            <a:r>
              <a:rPr lang="en-US" sz="3200" i="1" dirty="0" smtClean="0"/>
              <a:t> </a:t>
            </a:r>
            <a:r>
              <a:rPr lang="en-US" sz="3200" dirty="0" smtClean="0"/>
              <a:t>usually forms </a:t>
            </a:r>
            <a:r>
              <a:rPr lang="en-US" sz="3200" b="1" dirty="0" smtClean="0">
                <a:solidFill>
                  <a:schemeClr val="tx2">
                    <a:lumMod val="60000"/>
                    <a:lumOff val="40000"/>
                  </a:schemeClr>
                </a:solidFill>
              </a:rPr>
              <a:t>gray to deep golden yellow colonies</a:t>
            </a:r>
            <a:r>
              <a:rPr lang="en-US" sz="3200" i="1" dirty="0" smtClean="0"/>
              <a:t>. </a:t>
            </a:r>
          </a:p>
          <a:p>
            <a:pPr algn="l"/>
            <a:r>
              <a:rPr lang="en-US" sz="3200" i="1" dirty="0" smtClean="0">
                <a:solidFill>
                  <a:srgbClr val="FF0000"/>
                </a:solidFill>
              </a:rPr>
              <a:t>5-</a:t>
            </a:r>
            <a:r>
              <a:rPr lang="en-US" sz="3200" i="1" dirty="0" smtClean="0"/>
              <a:t>S </a:t>
            </a:r>
            <a:r>
              <a:rPr lang="en-US" sz="3200" i="1" dirty="0" err="1" smtClean="0"/>
              <a:t>epidermidis</a:t>
            </a:r>
            <a:r>
              <a:rPr lang="en-US" sz="3200" dirty="0" smtClean="0"/>
              <a:t> colonies usually </a:t>
            </a:r>
            <a:r>
              <a:rPr lang="en-US" sz="3200" b="1" dirty="0" smtClean="0">
                <a:solidFill>
                  <a:schemeClr val="tx2">
                    <a:lumMod val="60000"/>
                    <a:lumOff val="40000"/>
                  </a:schemeClr>
                </a:solidFill>
              </a:rPr>
              <a:t>are gray to white.</a:t>
            </a:r>
            <a:endParaRPr lang="ar-IQ" b="1" dirty="0">
              <a:solidFill>
                <a:schemeClr val="tx2">
                  <a:lumMod val="60000"/>
                  <a:lumOff val="4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00B050"/>
                </a:solidFill>
              </a:rPr>
              <a:t>Control procedures</a:t>
            </a:r>
            <a:endParaRPr lang="ar-IQ" dirty="0">
              <a:solidFill>
                <a:srgbClr val="00B050"/>
              </a:solidFill>
            </a:endParaRPr>
          </a:p>
        </p:txBody>
      </p:sp>
      <p:sp>
        <p:nvSpPr>
          <p:cNvPr id="3" name="عنصر نائب للمحتوى 2"/>
          <p:cNvSpPr>
            <a:spLocks noGrp="1"/>
          </p:cNvSpPr>
          <p:nvPr>
            <p:ph idx="1"/>
          </p:nvPr>
        </p:nvSpPr>
        <p:spPr/>
        <p:txBody>
          <a:bodyPr>
            <a:normAutofit fontScale="92500"/>
          </a:bodyPr>
          <a:lstStyle/>
          <a:p>
            <a:pPr algn="l">
              <a:buNone/>
            </a:pPr>
            <a:r>
              <a:rPr lang="ar-IQ" dirty="0" smtClean="0"/>
              <a:t>        </a:t>
            </a:r>
            <a:r>
              <a:rPr lang="en-US" dirty="0" smtClean="0"/>
              <a:t> </a:t>
            </a:r>
            <a:r>
              <a:rPr lang="en-US" dirty="0" smtClean="0">
                <a:solidFill>
                  <a:srgbClr val="FF0000"/>
                </a:solidFill>
              </a:rPr>
              <a:t>(1) Detection and early antimicrobial therapy </a:t>
            </a:r>
            <a:r>
              <a:rPr lang="en-US" dirty="0" smtClean="0"/>
              <a:t>of respiratory and skin infections with group A streptococci.</a:t>
            </a:r>
          </a:p>
          <a:p>
            <a:pPr algn="l">
              <a:buNone/>
            </a:pPr>
            <a:r>
              <a:rPr lang="en-US" dirty="0" smtClean="0"/>
              <a:t> </a:t>
            </a:r>
            <a:r>
              <a:rPr lang="en-US" dirty="0" smtClean="0">
                <a:solidFill>
                  <a:srgbClr val="FF0000"/>
                </a:solidFill>
              </a:rPr>
              <a:t>(2) Anti streptococcal chemoprophylaxis </a:t>
            </a:r>
            <a:r>
              <a:rPr lang="en-US" dirty="0" smtClean="0"/>
              <a:t>in persons who have suffered an attack of rheumatic fever . </a:t>
            </a:r>
          </a:p>
          <a:p>
            <a:pPr algn="l">
              <a:buNone/>
            </a:pPr>
            <a:r>
              <a:rPr lang="en-US" dirty="0" smtClean="0"/>
              <a:t> </a:t>
            </a:r>
            <a:r>
              <a:rPr lang="en-US" dirty="0" smtClean="0">
                <a:solidFill>
                  <a:srgbClr val="FF0000"/>
                </a:solidFill>
              </a:rPr>
              <a:t>(3) Eradication of </a:t>
            </a:r>
            <a:r>
              <a:rPr lang="en-US" i="1" dirty="0" smtClean="0">
                <a:solidFill>
                  <a:srgbClr val="FF0000"/>
                </a:solidFill>
              </a:rPr>
              <a:t>S </a:t>
            </a:r>
            <a:r>
              <a:rPr lang="en-US" i="1" dirty="0" err="1" smtClean="0">
                <a:solidFill>
                  <a:srgbClr val="FF0000"/>
                </a:solidFill>
              </a:rPr>
              <a:t>pyogenes</a:t>
            </a:r>
            <a:r>
              <a:rPr lang="en-US" dirty="0" smtClean="0">
                <a:solidFill>
                  <a:srgbClr val="FF0000"/>
                </a:solidFill>
              </a:rPr>
              <a:t> from carriers</a:t>
            </a:r>
            <a:r>
              <a:rPr lang="en-US" dirty="0" smtClean="0"/>
              <a:t>. This is especially important when carriers are in areas such as obstetric delivery rooms, operation</a:t>
            </a:r>
          </a:p>
          <a:p>
            <a:endParaRPr lang="ar-IQ"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VIRIDANS STREPTOCOCCI</a:t>
            </a:r>
            <a:endParaRPr lang="ar-IQ" dirty="0">
              <a:solidFill>
                <a:srgbClr val="FF0000"/>
              </a:solidFill>
            </a:endParaRPr>
          </a:p>
        </p:txBody>
      </p:sp>
      <p:sp>
        <p:nvSpPr>
          <p:cNvPr id="3" name="عنصر نائب للمحتوى 2"/>
          <p:cNvSpPr>
            <a:spLocks noGrp="1"/>
          </p:cNvSpPr>
          <p:nvPr>
            <p:ph idx="1"/>
          </p:nvPr>
        </p:nvSpPr>
        <p:spPr/>
        <p:txBody>
          <a:bodyPr>
            <a:normAutofit fontScale="77500" lnSpcReduction="20000"/>
          </a:bodyPr>
          <a:lstStyle/>
          <a:p>
            <a:pPr algn="l">
              <a:buNone/>
            </a:pPr>
            <a:r>
              <a:rPr lang="en-US" dirty="0" smtClean="0"/>
              <a:t>The </a:t>
            </a:r>
            <a:r>
              <a:rPr lang="en-US" dirty="0" err="1" smtClean="0"/>
              <a:t>viridans</a:t>
            </a:r>
            <a:r>
              <a:rPr lang="en-US" dirty="0" smtClean="0"/>
              <a:t> streptococci include </a:t>
            </a:r>
            <a:r>
              <a:rPr lang="en-US" i="1" dirty="0" smtClean="0"/>
              <a:t>S </a:t>
            </a:r>
            <a:r>
              <a:rPr lang="en-US" i="1" dirty="0" err="1" smtClean="0"/>
              <a:t>mitis</a:t>
            </a:r>
            <a:r>
              <a:rPr lang="en-US" i="1" dirty="0" smtClean="0"/>
              <a:t>, S </a:t>
            </a:r>
            <a:r>
              <a:rPr lang="en-US" i="1" dirty="0" err="1" smtClean="0"/>
              <a:t>mutans</a:t>
            </a:r>
            <a:r>
              <a:rPr lang="en-US" i="1" dirty="0" smtClean="0"/>
              <a:t>, S </a:t>
            </a:r>
            <a:r>
              <a:rPr lang="en-US" i="1" dirty="0" err="1" smtClean="0"/>
              <a:t>salivarius</a:t>
            </a:r>
            <a:r>
              <a:rPr lang="en-US" i="1" dirty="0" smtClean="0"/>
              <a:t>, S </a:t>
            </a:r>
            <a:r>
              <a:rPr lang="en-US" i="1" dirty="0" err="1" smtClean="0"/>
              <a:t>sangui</a:t>
            </a:r>
            <a:r>
              <a:rPr lang="en-US" dirty="0" err="1" smtClean="0"/>
              <a:t>s</a:t>
            </a:r>
            <a:r>
              <a:rPr lang="en-US" dirty="0" smtClean="0"/>
              <a:t>, and others. Typically they </a:t>
            </a:r>
            <a:r>
              <a:rPr lang="en-US" dirty="0" smtClean="0">
                <a:solidFill>
                  <a:srgbClr val="FF0000"/>
                </a:solidFill>
              </a:rPr>
              <a:t>are α- hemolytic, but they may be </a:t>
            </a:r>
            <a:r>
              <a:rPr lang="en-US" dirty="0" err="1" smtClean="0">
                <a:solidFill>
                  <a:srgbClr val="FF0000"/>
                </a:solidFill>
              </a:rPr>
              <a:t>nonhemolytic</a:t>
            </a:r>
            <a:r>
              <a:rPr lang="en-US" dirty="0" smtClean="0"/>
              <a:t>.</a:t>
            </a:r>
          </a:p>
          <a:p>
            <a:pPr algn="l">
              <a:buNone/>
            </a:pPr>
            <a:r>
              <a:rPr lang="en-US" dirty="0" smtClean="0">
                <a:solidFill>
                  <a:srgbClr val="FF0000"/>
                </a:solidFill>
              </a:rPr>
              <a:t>not inhibited </a:t>
            </a:r>
            <a:r>
              <a:rPr lang="en-US" b="1" dirty="0" smtClean="0"/>
              <a:t>by </a:t>
            </a:r>
            <a:r>
              <a:rPr lang="en-US" b="1" dirty="0" err="1" smtClean="0"/>
              <a:t>Optochin</a:t>
            </a:r>
            <a:r>
              <a:rPr lang="en-US" b="1" dirty="0" smtClean="0"/>
              <a:t>,</a:t>
            </a:r>
            <a:r>
              <a:rPr lang="en-US" dirty="0" smtClean="0"/>
              <a:t> and colonies are </a:t>
            </a:r>
            <a:r>
              <a:rPr lang="en-US" dirty="0" smtClean="0">
                <a:solidFill>
                  <a:srgbClr val="FF0000"/>
                </a:solidFill>
              </a:rPr>
              <a:t>not soluble </a:t>
            </a:r>
            <a:r>
              <a:rPr lang="en-US" dirty="0" smtClean="0"/>
              <a:t>in bile (</a:t>
            </a:r>
            <a:r>
              <a:rPr lang="en-US" dirty="0" err="1" smtClean="0"/>
              <a:t>deoxycholate</a:t>
            </a:r>
            <a:r>
              <a:rPr lang="en-US" dirty="0" smtClean="0"/>
              <a:t>).</a:t>
            </a:r>
          </a:p>
          <a:p>
            <a:pPr algn="l">
              <a:buNone/>
            </a:pPr>
            <a:r>
              <a:rPr lang="en-US" dirty="0" smtClean="0"/>
              <a:t>The </a:t>
            </a:r>
            <a:r>
              <a:rPr lang="en-US" dirty="0" err="1" smtClean="0"/>
              <a:t>viridans</a:t>
            </a:r>
            <a:r>
              <a:rPr lang="en-US" dirty="0" smtClean="0"/>
              <a:t> streptococci are the most prevalent members of the normal flora of the upper respiratory tract They may reach the bloodstream as a result </a:t>
            </a:r>
            <a:r>
              <a:rPr lang="en-US" dirty="0" smtClean="0">
                <a:solidFill>
                  <a:srgbClr val="FF0000"/>
                </a:solidFill>
              </a:rPr>
              <a:t>of trauma </a:t>
            </a:r>
            <a:r>
              <a:rPr lang="en-US" dirty="0" smtClean="0"/>
              <a:t>and are a principal cause of </a:t>
            </a:r>
            <a:r>
              <a:rPr lang="en-US" dirty="0" err="1" smtClean="0">
                <a:solidFill>
                  <a:srgbClr val="FF0000"/>
                </a:solidFill>
              </a:rPr>
              <a:t>endocarditis</a:t>
            </a:r>
            <a:r>
              <a:rPr lang="en-US" dirty="0" smtClean="0">
                <a:solidFill>
                  <a:srgbClr val="FF0000"/>
                </a:solidFill>
              </a:rPr>
              <a:t> </a:t>
            </a:r>
            <a:r>
              <a:rPr lang="en-US" dirty="0" smtClean="0"/>
              <a:t>on abnormal heart valves.</a:t>
            </a:r>
          </a:p>
          <a:p>
            <a:pPr algn="l">
              <a:buNone/>
            </a:pPr>
            <a:r>
              <a:rPr lang="en-US" smtClean="0"/>
              <a:t> </a:t>
            </a:r>
            <a:r>
              <a:rPr lang="en-US" dirty="0" smtClean="0"/>
              <a:t>Some </a:t>
            </a:r>
            <a:r>
              <a:rPr lang="en-US" dirty="0" err="1" smtClean="0"/>
              <a:t>viridans</a:t>
            </a:r>
            <a:r>
              <a:rPr lang="en-US" dirty="0" smtClean="0"/>
              <a:t> </a:t>
            </a:r>
            <a:r>
              <a:rPr lang="en-US" dirty="0" smtClean="0">
                <a:solidFill>
                  <a:srgbClr val="FF0000"/>
                </a:solidFill>
              </a:rPr>
              <a:t>streptococci (</a:t>
            </a:r>
            <a:r>
              <a:rPr lang="en-US" dirty="0" err="1" smtClean="0">
                <a:solidFill>
                  <a:srgbClr val="FF0000"/>
                </a:solidFill>
              </a:rPr>
              <a:t>eg</a:t>
            </a:r>
            <a:r>
              <a:rPr lang="en-US" i="1" dirty="0" smtClean="0">
                <a:solidFill>
                  <a:srgbClr val="FF0000"/>
                </a:solidFill>
              </a:rPr>
              <a:t>, S </a:t>
            </a:r>
            <a:r>
              <a:rPr lang="en-US" i="1" dirty="0" err="1" smtClean="0">
                <a:solidFill>
                  <a:srgbClr val="FF0000"/>
                </a:solidFill>
              </a:rPr>
              <a:t>mutans</a:t>
            </a:r>
            <a:r>
              <a:rPr lang="en-US" dirty="0" smtClean="0">
                <a:solidFill>
                  <a:srgbClr val="FF0000"/>
                </a:solidFill>
              </a:rPr>
              <a:t>) </a:t>
            </a:r>
            <a:r>
              <a:rPr lang="en-US" dirty="0" smtClean="0"/>
              <a:t>synthesize large polysaccharides such as </a:t>
            </a:r>
            <a:r>
              <a:rPr lang="en-US" dirty="0" err="1" smtClean="0"/>
              <a:t>dextrans</a:t>
            </a:r>
            <a:r>
              <a:rPr lang="en-US" dirty="0" smtClean="0"/>
              <a:t> or </a:t>
            </a:r>
            <a:r>
              <a:rPr lang="en-US" dirty="0" err="1" smtClean="0"/>
              <a:t>levans</a:t>
            </a:r>
            <a:r>
              <a:rPr lang="en-US" dirty="0" smtClean="0"/>
              <a:t> from sucrose and </a:t>
            </a:r>
            <a:r>
              <a:rPr lang="en-US" dirty="0" smtClean="0">
                <a:solidFill>
                  <a:srgbClr val="FF0000"/>
                </a:solidFill>
              </a:rPr>
              <a:t>cause dental caries.</a:t>
            </a:r>
            <a:endParaRPr lang="ar-IQ"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i="1" dirty="0" smtClean="0">
                <a:solidFill>
                  <a:srgbClr val="FF0000"/>
                </a:solidFill>
              </a:rPr>
              <a:t>STREPTOCOCCUS PNEUMONIAE</a:t>
            </a:r>
            <a:endParaRPr lang="ar-IQ" sz="3200" i="1"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pPr>
              <a:buNone/>
            </a:pPr>
            <a:endParaRPr lang="en-US" dirty="0" smtClean="0"/>
          </a:p>
          <a:p>
            <a:pPr algn="l">
              <a:buNone/>
            </a:pPr>
            <a:r>
              <a:rPr lang="en-US" dirty="0" smtClean="0"/>
              <a:t>- The </a:t>
            </a:r>
            <a:r>
              <a:rPr lang="en-US" dirty="0" err="1" smtClean="0"/>
              <a:t>pneumococci</a:t>
            </a:r>
            <a:r>
              <a:rPr lang="en-US" dirty="0" smtClean="0"/>
              <a:t> (</a:t>
            </a:r>
            <a:r>
              <a:rPr lang="en-US" i="1" dirty="0" smtClean="0"/>
              <a:t>S </a:t>
            </a:r>
            <a:r>
              <a:rPr lang="en-US" i="1" dirty="0" err="1" smtClean="0"/>
              <a:t>pneumoniae</a:t>
            </a:r>
            <a:r>
              <a:rPr lang="en-US" dirty="0" smtClean="0"/>
              <a:t>) are </a:t>
            </a:r>
            <a:r>
              <a:rPr lang="en-US" dirty="0" smtClean="0">
                <a:solidFill>
                  <a:srgbClr val="FF0000"/>
                </a:solidFill>
              </a:rPr>
              <a:t>gram-positive </a:t>
            </a:r>
            <a:r>
              <a:rPr lang="en-US" dirty="0" err="1" smtClean="0">
                <a:solidFill>
                  <a:srgbClr val="FF0000"/>
                </a:solidFill>
              </a:rPr>
              <a:t>diplococci</a:t>
            </a:r>
            <a:r>
              <a:rPr lang="en-US" dirty="0" smtClean="0"/>
              <a:t>, </a:t>
            </a:r>
            <a:r>
              <a:rPr lang="en-US" dirty="0" smtClean="0">
                <a:solidFill>
                  <a:srgbClr val="FF0000"/>
                </a:solidFill>
              </a:rPr>
              <a:t>often lancet-shaped </a:t>
            </a:r>
            <a:r>
              <a:rPr lang="en-US" dirty="0" smtClean="0"/>
              <a:t>or arranged in chains, </a:t>
            </a:r>
            <a:r>
              <a:rPr lang="en-US" dirty="0" smtClean="0">
                <a:solidFill>
                  <a:srgbClr val="FF0000"/>
                </a:solidFill>
              </a:rPr>
              <a:t>possessing a capsule , </a:t>
            </a:r>
            <a:r>
              <a:rPr lang="en-US" dirty="0" smtClean="0"/>
              <a:t> </a:t>
            </a:r>
            <a:r>
              <a:rPr lang="en-US" dirty="0" err="1" smtClean="0"/>
              <a:t>Pneumococci</a:t>
            </a:r>
            <a:r>
              <a:rPr lang="en-US" dirty="0" smtClean="0"/>
              <a:t> are normal inhabitants of the upper respiratory tract of 5–40% of humans .</a:t>
            </a:r>
          </a:p>
          <a:p>
            <a:pPr algn="l">
              <a:buNone/>
            </a:pPr>
            <a:r>
              <a:rPr lang="en-US" b="1" dirty="0" smtClean="0"/>
              <a:t>-  </a:t>
            </a:r>
            <a:r>
              <a:rPr lang="en-US" b="1" dirty="0" err="1" smtClean="0">
                <a:solidFill>
                  <a:srgbClr val="FF0000"/>
                </a:solidFill>
              </a:rPr>
              <a:t>Lysis</a:t>
            </a:r>
            <a:r>
              <a:rPr lang="en-US" b="1" dirty="0" smtClean="0"/>
              <a:t> of </a:t>
            </a:r>
            <a:r>
              <a:rPr lang="en-US" b="1" dirty="0" err="1" smtClean="0"/>
              <a:t>pneumococci</a:t>
            </a:r>
            <a:r>
              <a:rPr lang="en-US" b="1" dirty="0" smtClean="0"/>
              <a:t> occurs in a few minutes when ox bile (10%) or sodium </a:t>
            </a:r>
            <a:r>
              <a:rPr lang="en-US" b="1" dirty="0" err="1" smtClean="0"/>
              <a:t>deoxycholate</a:t>
            </a:r>
            <a:r>
              <a:rPr lang="en-US" b="1" dirty="0" smtClean="0"/>
              <a:t> (2%) is added to a broth culture or suspension of</a:t>
            </a:r>
            <a:r>
              <a:rPr lang="en-US" dirty="0" smtClean="0"/>
              <a:t> organisms at neutral </a:t>
            </a:r>
            <a:r>
              <a:rPr lang="en-US" dirty="0" err="1" smtClean="0"/>
              <a:t>pH.</a:t>
            </a:r>
            <a:r>
              <a:rPr lang="en-US" dirty="0" smtClean="0"/>
              <a:t> </a:t>
            </a:r>
          </a:p>
          <a:p>
            <a:pPr algn="l">
              <a:buNone/>
            </a:pPr>
            <a:r>
              <a:rPr lang="en-US" dirty="0" smtClean="0"/>
              <a:t>- </a:t>
            </a:r>
            <a:r>
              <a:rPr lang="en-US" dirty="0" err="1" smtClean="0"/>
              <a:t>pneumococci</a:t>
            </a:r>
            <a:r>
              <a:rPr lang="en-US" dirty="0" smtClean="0"/>
              <a:t> is </a:t>
            </a:r>
            <a:r>
              <a:rPr lang="en-US" dirty="0" smtClean="0">
                <a:solidFill>
                  <a:srgbClr val="FF0000"/>
                </a:solidFill>
              </a:rPr>
              <a:t>inhibited</a:t>
            </a:r>
            <a:r>
              <a:rPr lang="en-US" dirty="0" smtClean="0"/>
              <a:t> around a disk </a:t>
            </a:r>
            <a:r>
              <a:rPr lang="en-US" dirty="0" smtClean="0">
                <a:solidFill>
                  <a:srgbClr val="FF0000"/>
                </a:solidFill>
              </a:rPr>
              <a:t>of </a:t>
            </a:r>
            <a:r>
              <a:rPr lang="en-US" dirty="0" err="1" smtClean="0">
                <a:solidFill>
                  <a:srgbClr val="FF0000"/>
                </a:solidFill>
              </a:rPr>
              <a:t>Optochin</a:t>
            </a:r>
            <a:r>
              <a:rPr lang="en-US" dirty="0" smtClean="0"/>
              <a:t>; </a:t>
            </a:r>
            <a:endParaRPr lang="ar-IQ"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STREPTOCOCCUS PNEUMONIAE</a:t>
            </a:r>
            <a:endParaRPr lang="ar-IQ" dirty="0"/>
          </a:p>
        </p:txBody>
      </p:sp>
      <p:sp>
        <p:nvSpPr>
          <p:cNvPr id="3" name="عنصر نائب للمحتوى 2"/>
          <p:cNvSpPr>
            <a:spLocks noGrp="1"/>
          </p:cNvSpPr>
          <p:nvPr>
            <p:ph idx="1"/>
          </p:nvPr>
        </p:nvSpPr>
        <p:spPr/>
        <p:txBody>
          <a:bodyPr>
            <a:normAutofit/>
          </a:bodyPr>
          <a:lstStyle/>
          <a:p>
            <a:pPr algn="l">
              <a:buNone/>
            </a:pPr>
            <a:r>
              <a:rPr lang="en-US" b="1" dirty="0" smtClean="0"/>
              <a:t>B. CULTURE </a:t>
            </a:r>
            <a:r>
              <a:rPr lang="en-US" dirty="0" err="1" smtClean="0"/>
              <a:t>Pneumococci</a:t>
            </a:r>
            <a:r>
              <a:rPr lang="en-US" dirty="0" smtClean="0"/>
              <a:t> form small round colonies, at first </a:t>
            </a:r>
            <a:r>
              <a:rPr lang="en-US" dirty="0" err="1" smtClean="0"/>
              <a:t>domeshaped</a:t>
            </a:r>
            <a:r>
              <a:rPr lang="en-US" dirty="0" smtClean="0"/>
              <a:t> and later developing a central plateau with an elevated rim. </a:t>
            </a:r>
            <a:r>
              <a:rPr lang="en-US" dirty="0" err="1" smtClean="0"/>
              <a:t>Pneumococci</a:t>
            </a:r>
            <a:r>
              <a:rPr lang="en-US" dirty="0" smtClean="0"/>
              <a:t> </a:t>
            </a:r>
            <a:r>
              <a:rPr lang="en-US" dirty="0" smtClean="0">
                <a:solidFill>
                  <a:srgbClr val="FF0000"/>
                </a:solidFill>
              </a:rPr>
              <a:t>are </a:t>
            </a:r>
            <a:r>
              <a:rPr lang="en-US" b="1" dirty="0" smtClean="0">
                <a:solidFill>
                  <a:srgbClr val="FF0000"/>
                </a:solidFill>
              </a:rPr>
              <a:t>α-hemolytic on blood agar</a:t>
            </a:r>
            <a:r>
              <a:rPr lang="en-US" dirty="0" smtClean="0">
                <a:solidFill>
                  <a:srgbClr val="FF0000"/>
                </a:solidFill>
              </a:rPr>
              <a:t>.</a:t>
            </a:r>
            <a:r>
              <a:rPr lang="en-US" dirty="0" smtClean="0"/>
              <a:t> Growth is </a:t>
            </a:r>
            <a:r>
              <a:rPr lang="en-US" dirty="0" smtClean="0">
                <a:solidFill>
                  <a:srgbClr val="FF0000"/>
                </a:solidFill>
              </a:rPr>
              <a:t>enhanced by 5–10% CO2 .</a:t>
            </a:r>
          </a:p>
          <a:p>
            <a:pPr algn="l">
              <a:buNone/>
            </a:pPr>
            <a:r>
              <a:rPr lang="en-US" b="1" dirty="0" smtClean="0"/>
              <a:t> c -VARIATION </a:t>
            </a:r>
            <a:r>
              <a:rPr lang="en-US" dirty="0" smtClean="0"/>
              <a:t>Pneumococcal isolates that produce large amounts </a:t>
            </a:r>
            <a:r>
              <a:rPr lang="en-US" dirty="0" smtClean="0">
                <a:solidFill>
                  <a:srgbClr val="FF0000"/>
                </a:solidFill>
              </a:rPr>
              <a:t>of capsules </a:t>
            </a:r>
            <a:r>
              <a:rPr lang="en-US" dirty="0" smtClean="0"/>
              <a:t>produce large mucous colonies. </a:t>
            </a:r>
          </a:p>
          <a:p>
            <a:endParaRPr lang="ar-IQ"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Antigenic Structure</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77500" lnSpcReduction="20000"/>
          </a:bodyPr>
          <a:lstStyle/>
          <a:p>
            <a:pPr algn="l">
              <a:buNone/>
            </a:pPr>
            <a:r>
              <a:rPr lang="en-US" b="1" dirty="0" smtClean="0">
                <a:solidFill>
                  <a:srgbClr val="00B050"/>
                </a:solidFill>
              </a:rPr>
              <a:t>A. COMPONENT STRUCTURES</a:t>
            </a:r>
            <a:r>
              <a:rPr lang="en-US" dirty="0" smtClean="0">
                <a:solidFill>
                  <a:srgbClr val="00B050"/>
                </a:solidFill>
              </a:rPr>
              <a:t> </a:t>
            </a:r>
            <a:r>
              <a:rPr lang="en-US" dirty="0" smtClean="0"/>
              <a:t>The pneumococcal cell wall has </a:t>
            </a:r>
            <a:r>
              <a:rPr lang="en-US" dirty="0" err="1" smtClean="0"/>
              <a:t>peptidoglycan</a:t>
            </a:r>
            <a:r>
              <a:rPr lang="en-US" dirty="0" smtClean="0"/>
              <a:t> and </a:t>
            </a:r>
            <a:r>
              <a:rPr lang="en-US" dirty="0" err="1" smtClean="0"/>
              <a:t>teichoic</a:t>
            </a:r>
            <a:r>
              <a:rPr lang="en-US" dirty="0" smtClean="0"/>
              <a:t> acid,  The capsular polysaccharide  The capsular polysaccharide is immunologically distinct for each of the </a:t>
            </a:r>
            <a:r>
              <a:rPr lang="en-US" dirty="0" smtClean="0">
                <a:solidFill>
                  <a:srgbClr val="FF0000"/>
                </a:solidFill>
              </a:rPr>
              <a:t>more than 90 types</a:t>
            </a:r>
            <a:r>
              <a:rPr lang="en-US" dirty="0" smtClean="0"/>
              <a:t>.</a:t>
            </a:r>
          </a:p>
          <a:p>
            <a:pPr algn="l">
              <a:buNone/>
            </a:pPr>
            <a:r>
              <a:rPr lang="en-US" b="1" dirty="0" smtClean="0">
                <a:solidFill>
                  <a:srgbClr val="00B050"/>
                </a:solidFill>
              </a:rPr>
              <a:t> B. QUELLUNG REACTION</a:t>
            </a:r>
            <a:r>
              <a:rPr lang="en-US" dirty="0" smtClean="0">
                <a:solidFill>
                  <a:srgbClr val="00B050"/>
                </a:solidFill>
              </a:rPr>
              <a:t> </a:t>
            </a:r>
            <a:r>
              <a:rPr lang="en-US" dirty="0" smtClean="0"/>
              <a:t>When </a:t>
            </a:r>
            <a:r>
              <a:rPr lang="en-US" dirty="0" err="1" smtClean="0"/>
              <a:t>pneumococci</a:t>
            </a:r>
            <a:r>
              <a:rPr lang="en-US" dirty="0" smtClean="0"/>
              <a:t> of a certain type are mixed with specific anti polysaccharide serum of the same type—or with polyvalent antiserum—on a microscope slide, the capsule swells markedly, and the </a:t>
            </a:r>
            <a:r>
              <a:rPr lang="en-US" dirty="0" smtClean="0">
                <a:solidFill>
                  <a:srgbClr val="FF0000"/>
                </a:solidFill>
              </a:rPr>
              <a:t>organisms agglutinate by cross linking of the antibodies</a:t>
            </a:r>
            <a:r>
              <a:rPr lang="en-US" b="1" dirty="0" smtClean="0"/>
              <a:t>. This reaction is useful for rapid identification and for typing of the organisms, either in sputum or in cultures</a:t>
            </a:r>
            <a:r>
              <a:rPr lang="en-US" dirty="0" smtClean="0"/>
              <a:t>. The </a:t>
            </a:r>
            <a:r>
              <a:rPr lang="en-US" dirty="0" smtClean="0">
                <a:solidFill>
                  <a:srgbClr val="FF0000"/>
                </a:solidFill>
              </a:rPr>
              <a:t>polyvalent antiserum, </a:t>
            </a:r>
            <a:r>
              <a:rPr lang="en-US" dirty="0" smtClean="0"/>
              <a:t>which contains antibody to all of the types fresh sputum. </a:t>
            </a:r>
            <a:endParaRPr lang="ar-IQ"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STREPTOCOCCUS PNEUMONIAE</a:t>
            </a:r>
            <a:endParaRPr lang="ar-IQ" dirty="0"/>
          </a:p>
        </p:txBody>
      </p:sp>
      <p:sp>
        <p:nvSpPr>
          <p:cNvPr id="3" name="عنصر نائب للمحتوى 2"/>
          <p:cNvSpPr>
            <a:spLocks noGrp="1"/>
          </p:cNvSpPr>
          <p:nvPr>
            <p:ph idx="1"/>
          </p:nvPr>
        </p:nvSpPr>
        <p:spPr/>
        <p:txBody>
          <a:bodyPr>
            <a:normAutofit lnSpcReduction="10000"/>
          </a:bodyPr>
          <a:lstStyle/>
          <a:p>
            <a:pPr algn="l">
              <a:buNone/>
            </a:pPr>
            <a:r>
              <a:rPr lang="en-US" dirty="0" smtClean="0">
                <a:solidFill>
                  <a:srgbClr val="0070C0"/>
                </a:solidFill>
              </a:rPr>
              <a:t>PRODUCTION OF DISEASE</a:t>
            </a:r>
          </a:p>
          <a:p>
            <a:pPr algn="l">
              <a:buNone/>
            </a:pPr>
            <a:r>
              <a:rPr lang="en-US" dirty="0" smtClean="0"/>
              <a:t> </a:t>
            </a:r>
            <a:r>
              <a:rPr lang="en-US" dirty="0" err="1" smtClean="0"/>
              <a:t>Pneumococci</a:t>
            </a:r>
            <a:r>
              <a:rPr lang="en-US" dirty="0" smtClean="0"/>
              <a:t> produce disease through their ability to multiply in the tissues. They produce no toxins of significance. The virulence of the organism is a function of its capsule, which prevents or delays ingestion by </a:t>
            </a:r>
            <a:r>
              <a:rPr lang="en-US" dirty="0" err="1" smtClean="0"/>
              <a:t>phagocytosis</a:t>
            </a:r>
            <a:r>
              <a:rPr lang="en-US" dirty="0" smtClean="0"/>
              <a:t> . -  </a:t>
            </a:r>
            <a:r>
              <a:rPr lang="en-US" dirty="0" smtClean="0">
                <a:solidFill>
                  <a:srgbClr val="FF0000"/>
                </a:solidFill>
              </a:rPr>
              <a:t>cause pneumonia, sinusitis, </a:t>
            </a:r>
            <a:r>
              <a:rPr lang="en-US" dirty="0" err="1" smtClean="0">
                <a:solidFill>
                  <a:srgbClr val="FF0000"/>
                </a:solidFill>
              </a:rPr>
              <a:t>otitis</a:t>
            </a:r>
            <a:r>
              <a:rPr lang="en-US" dirty="0" smtClean="0">
                <a:solidFill>
                  <a:srgbClr val="FF0000"/>
                </a:solidFill>
              </a:rPr>
              <a:t>, bronchitis, </a:t>
            </a:r>
            <a:r>
              <a:rPr lang="en-US" dirty="0" err="1" smtClean="0">
                <a:solidFill>
                  <a:srgbClr val="FF0000"/>
                </a:solidFill>
              </a:rPr>
              <a:t>bacteremia</a:t>
            </a:r>
            <a:r>
              <a:rPr lang="en-US" dirty="0" smtClean="0">
                <a:solidFill>
                  <a:srgbClr val="FF0000"/>
                </a:solidFill>
              </a:rPr>
              <a:t>, meningitis, and other infectious processes</a:t>
            </a:r>
            <a:r>
              <a:rPr lang="en-US" dirty="0" smtClean="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LOSS OF NATURAL RESISTANCE</a:t>
            </a:r>
          </a:p>
        </p:txBody>
      </p:sp>
      <p:sp>
        <p:nvSpPr>
          <p:cNvPr id="3" name="عنصر نائب للمحتوى 2"/>
          <p:cNvSpPr>
            <a:spLocks noGrp="1"/>
          </p:cNvSpPr>
          <p:nvPr>
            <p:ph idx="1"/>
          </p:nvPr>
        </p:nvSpPr>
        <p:spPr/>
        <p:txBody>
          <a:bodyPr>
            <a:normAutofit fontScale="77500" lnSpcReduction="20000"/>
          </a:bodyPr>
          <a:lstStyle/>
          <a:p>
            <a:pPr algn="l">
              <a:buNone/>
            </a:pPr>
            <a:r>
              <a:rPr lang="ar-IQ" dirty="0" smtClean="0">
                <a:solidFill>
                  <a:srgbClr val="00B050"/>
                </a:solidFill>
              </a:rPr>
              <a:t>:</a:t>
            </a:r>
            <a:r>
              <a:rPr lang="en-US" dirty="0" smtClean="0">
                <a:solidFill>
                  <a:srgbClr val="00B050"/>
                </a:solidFill>
              </a:rPr>
              <a:t>loss of natural resistance to the </a:t>
            </a:r>
            <a:r>
              <a:rPr lang="en-US" dirty="0" err="1" smtClean="0">
                <a:solidFill>
                  <a:srgbClr val="00B050"/>
                </a:solidFill>
              </a:rPr>
              <a:t>pneumococcus</a:t>
            </a:r>
            <a:r>
              <a:rPr lang="en-US" dirty="0" smtClean="0">
                <a:solidFill>
                  <a:srgbClr val="00B050"/>
                </a:solidFill>
              </a:rPr>
              <a:t> </a:t>
            </a:r>
          </a:p>
          <a:p>
            <a:pPr algn="l">
              <a:buNone/>
            </a:pPr>
            <a:r>
              <a:rPr lang="en-US" b="1" dirty="0" smtClean="0">
                <a:solidFill>
                  <a:srgbClr val="FF0000"/>
                </a:solidFill>
              </a:rPr>
              <a:t>(1) </a:t>
            </a:r>
            <a:r>
              <a:rPr lang="en-US" b="1" dirty="0" smtClean="0"/>
              <a:t>Viral and other respiratory tract infections that damage surface cells</a:t>
            </a:r>
            <a:r>
              <a:rPr lang="en-US" dirty="0" smtClean="0"/>
              <a:t>; abnormal accumulations of mucus (</a:t>
            </a:r>
            <a:r>
              <a:rPr lang="en-US" dirty="0" err="1" smtClean="0"/>
              <a:t>eg</a:t>
            </a:r>
            <a:r>
              <a:rPr lang="en-US" dirty="0" smtClean="0"/>
              <a:t>, allergy), which protect </a:t>
            </a:r>
            <a:r>
              <a:rPr lang="en-US" dirty="0" err="1" smtClean="0"/>
              <a:t>pneumococci</a:t>
            </a:r>
            <a:r>
              <a:rPr lang="en-US" dirty="0" smtClean="0"/>
              <a:t> from </a:t>
            </a:r>
            <a:r>
              <a:rPr lang="en-US" dirty="0" err="1" smtClean="0"/>
              <a:t>phagocytosis</a:t>
            </a:r>
            <a:r>
              <a:rPr lang="en-US" dirty="0" smtClean="0"/>
              <a:t>; bronchial obstruction  and respiratory tract injury due to irritants disturbing its </a:t>
            </a:r>
            <a:r>
              <a:rPr lang="en-US" dirty="0" err="1" smtClean="0"/>
              <a:t>mucociliary</a:t>
            </a:r>
            <a:r>
              <a:rPr lang="en-US" dirty="0" smtClean="0"/>
              <a:t> function.</a:t>
            </a:r>
          </a:p>
          <a:p>
            <a:pPr algn="l">
              <a:buNone/>
            </a:pPr>
            <a:r>
              <a:rPr lang="en-US" b="1" dirty="0" smtClean="0">
                <a:solidFill>
                  <a:srgbClr val="FF0000"/>
                </a:solidFill>
              </a:rPr>
              <a:t>(2) </a:t>
            </a:r>
            <a:r>
              <a:rPr lang="en-US" b="1" dirty="0" smtClean="0"/>
              <a:t>Alcohol or drug intoxication</a:t>
            </a:r>
            <a:r>
              <a:rPr lang="en-US" dirty="0" smtClean="0"/>
              <a:t>, which depresses </a:t>
            </a:r>
            <a:r>
              <a:rPr lang="en-US" dirty="0" err="1" smtClean="0"/>
              <a:t>phagocytic</a:t>
            </a:r>
            <a:r>
              <a:rPr lang="en-US" dirty="0" smtClean="0"/>
              <a:t> activity, </a:t>
            </a:r>
          </a:p>
          <a:p>
            <a:pPr algn="l">
              <a:buNone/>
            </a:pPr>
            <a:r>
              <a:rPr lang="en-US" b="1" dirty="0" smtClean="0">
                <a:solidFill>
                  <a:srgbClr val="FF0000"/>
                </a:solidFill>
              </a:rPr>
              <a:t>(3) </a:t>
            </a:r>
            <a:r>
              <a:rPr lang="en-US" b="1" dirty="0" smtClean="0"/>
              <a:t>Abnormal circulatory dynamic</a:t>
            </a:r>
            <a:r>
              <a:rPr lang="en-US" dirty="0" smtClean="0"/>
              <a:t>s (</a:t>
            </a:r>
            <a:r>
              <a:rPr lang="en-US" dirty="0" err="1" smtClean="0"/>
              <a:t>eg</a:t>
            </a:r>
            <a:r>
              <a:rPr lang="en-US" dirty="0" smtClean="0"/>
              <a:t>, pulmonary congestion, heart failure).</a:t>
            </a:r>
          </a:p>
          <a:p>
            <a:pPr algn="l">
              <a:buNone/>
            </a:pPr>
            <a:r>
              <a:rPr lang="en-US" b="1" dirty="0" smtClean="0"/>
              <a:t> </a:t>
            </a:r>
            <a:r>
              <a:rPr lang="en-US" b="1" dirty="0" smtClean="0">
                <a:solidFill>
                  <a:srgbClr val="FF0000"/>
                </a:solidFill>
              </a:rPr>
              <a:t>(4) </a:t>
            </a:r>
            <a:r>
              <a:rPr lang="en-US" b="1" dirty="0" smtClean="0"/>
              <a:t>Other mechanisms</a:t>
            </a:r>
            <a:r>
              <a:rPr lang="en-US" dirty="0" smtClean="0"/>
              <a:t>, </a:t>
            </a:r>
            <a:r>
              <a:rPr lang="en-US" dirty="0" err="1" smtClean="0"/>
              <a:t>eg</a:t>
            </a:r>
            <a:r>
              <a:rPr lang="en-US" dirty="0" smtClean="0"/>
              <a:t>, malnutrition, general debility, sickle cell anemia, </a:t>
            </a:r>
            <a:r>
              <a:rPr lang="en-US" dirty="0" err="1" smtClean="0"/>
              <a:t>hyposplenism</a:t>
            </a:r>
            <a:r>
              <a:rPr lang="en-US" dirty="0" smtClean="0"/>
              <a:t>, </a:t>
            </a:r>
            <a:r>
              <a:rPr lang="en-US" dirty="0" err="1" smtClean="0"/>
              <a:t>nephrosis</a:t>
            </a:r>
            <a:r>
              <a:rPr lang="en-US" dirty="0" smtClean="0"/>
              <a:t>, or complement deficiency</a:t>
            </a:r>
            <a:endParaRPr lang="ar-IQ"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STREPTOCOCCUS PNEUMONIAE</a:t>
            </a:r>
            <a:endParaRPr lang="ar-IQ"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dirty="0" smtClean="0"/>
              <a:t>		</a:t>
            </a:r>
            <a:r>
              <a:rPr lang="en-US" dirty="0" smtClean="0">
                <a:solidFill>
                  <a:srgbClr val="0070C0"/>
                </a:solidFill>
              </a:rPr>
              <a:t>Diagnostic Laboratory Test</a:t>
            </a:r>
          </a:p>
          <a:p>
            <a:pPr algn="l">
              <a:buNone/>
            </a:pPr>
            <a:r>
              <a:rPr lang="en-US" dirty="0" smtClean="0"/>
              <a:t> </a:t>
            </a:r>
            <a:r>
              <a:rPr lang="en-US" dirty="0" smtClean="0">
                <a:solidFill>
                  <a:srgbClr val="FF0000"/>
                </a:solidFill>
              </a:rPr>
              <a:t>Blood</a:t>
            </a:r>
            <a:r>
              <a:rPr lang="en-US" dirty="0" smtClean="0"/>
              <a:t> is drawn for culture; </a:t>
            </a:r>
            <a:r>
              <a:rPr lang="en-US" dirty="0" smtClean="0">
                <a:solidFill>
                  <a:srgbClr val="FF0000"/>
                </a:solidFill>
              </a:rPr>
              <a:t>CSF and sputum </a:t>
            </a:r>
            <a:r>
              <a:rPr lang="en-US" dirty="0" smtClean="0"/>
              <a:t>are collected for demonstration of </a:t>
            </a:r>
            <a:r>
              <a:rPr lang="en-US" dirty="0" err="1" smtClean="0"/>
              <a:t>pneumococci</a:t>
            </a:r>
            <a:r>
              <a:rPr lang="en-US" dirty="0" smtClean="0"/>
              <a:t> by smear and culture. Serum antibody tests are impractical. Sputum may be examined in several ways</a:t>
            </a:r>
          </a:p>
          <a:p>
            <a:pPr algn="l">
              <a:buNone/>
            </a:pPr>
            <a:r>
              <a:rPr lang="en-US" b="1" dirty="0" smtClean="0"/>
              <a:t> </a:t>
            </a:r>
            <a:r>
              <a:rPr lang="en-US" b="1" dirty="0" smtClean="0">
                <a:solidFill>
                  <a:srgbClr val="0070C0"/>
                </a:solidFill>
              </a:rPr>
              <a:t>A. STAINED SMEARS</a:t>
            </a:r>
            <a:r>
              <a:rPr lang="en-US" dirty="0" smtClean="0">
                <a:solidFill>
                  <a:srgbClr val="0070C0"/>
                </a:solidFill>
              </a:rPr>
              <a:t> </a:t>
            </a:r>
            <a:r>
              <a:rPr lang="en-US" dirty="0" smtClean="0"/>
              <a:t>A Gram-stained film of rusty-red sputum shows typical organisms, many </a:t>
            </a:r>
            <a:r>
              <a:rPr lang="en-US" dirty="0" err="1" smtClean="0"/>
              <a:t>polymorphonuclear</a:t>
            </a:r>
            <a:r>
              <a:rPr lang="en-US" dirty="0" smtClean="0"/>
              <a:t> </a:t>
            </a:r>
            <a:r>
              <a:rPr lang="en-US" dirty="0" err="1" smtClean="0"/>
              <a:t>neutrophils</a:t>
            </a:r>
            <a:r>
              <a:rPr lang="en-US" dirty="0" smtClean="0"/>
              <a:t>, and many red cells.</a:t>
            </a:r>
          </a:p>
          <a:p>
            <a:pPr algn="l">
              <a:buNone/>
            </a:pPr>
            <a:r>
              <a:rPr lang="en-US" b="1" dirty="0" smtClean="0"/>
              <a:t> </a:t>
            </a:r>
            <a:r>
              <a:rPr lang="en-US" b="1" dirty="0" smtClean="0">
                <a:solidFill>
                  <a:srgbClr val="0070C0"/>
                </a:solidFill>
              </a:rPr>
              <a:t>B. CAPSULE SWELLING TESTS</a:t>
            </a:r>
            <a:r>
              <a:rPr lang="en-US" dirty="0" smtClean="0">
                <a:solidFill>
                  <a:srgbClr val="0070C0"/>
                </a:solidFill>
              </a:rPr>
              <a:t> </a:t>
            </a:r>
            <a:r>
              <a:rPr lang="en-US" dirty="0" smtClean="0"/>
              <a:t>Fresh emulsified sputum mixed with antiserum causes capsule swelling (the </a:t>
            </a:r>
            <a:r>
              <a:rPr lang="en-US" dirty="0" err="1" smtClean="0"/>
              <a:t>quellung</a:t>
            </a:r>
            <a:r>
              <a:rPr lang="en-US" dirty="0" smtClean="0"/>
              <a:t> reaction) for identification of </a:t>
            </a:r>
            <a:r>
              <a:rPr lang="en-US" dirty="0" err="1" smtClean="0"/>
              <a:t>pneumococci</a:t>
            </a:r>
            <a:r>
              <a:rPr lang="en-US" dirty="0" smtClean="0"/>
              <a:t> .</a:t>
            </a:r>
          </a:p>
          <a:p>
            <a:pPr algn="l">
              <a:buNone/>
            </a:pPr>
            <a:r>
              <a:rPr lang="en-US" b="1" dirty="0" smtClean="0">
                <a:solidFill>
                  <a:srgbClr val="0070C0"/>
                </a:solidFill>
              </a:rPr>
              <a:t> C. CULTURE</a:t>
            </a:r>
            <a:r>
              <a:rPr lang="en-US" dirty="0" smtClean="0">
                <a:solidFill>
                  <a:srgbClr val="0070C0"/>
                </a:solidFill>
              </a:rPr>
              <a:t> </a:t>
            </a:r>
            <a:r>
              <a:rPr lang="en-US" dirty="0" smtClean="0"/>
              <a:t>The culture is created by sputum cultured </a:t>
            </a:r>
            <a:r>
              <a:rPr lang="en-US" dirty="0" smtClean="0">
                <a:solidFill>
                  <a:srgbClr val="FF0000"/>
                </a:solidFill>
              </a:rPr>
              <a:t>on blood agar and incubated in CO2 or a candle jar</a:t>
            </a:r>
            <a:r>
              <a:rPr lang="en-US" dirty="0" smtClean="0"/>
              <a:t>. A blood culture is also taken.. </a:t>
            </a:r>
            <a:endParaRPr lang="ar-IQ"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ENTEROCOCCI group D streptococci</a:t>
            </a:r>
            <a:endParaRPr lang="ar-IQ"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pPr algn="l">
              <a:buNone/>
            </a:pPr>
            <a:r>
              <a:rPr lang="en-US" dirty="0" smtClean="0"/>
              <a:t>the group D cell wall specific antigen is a </a:t>
            </a:r>
            <a:r>
              <a:rPr lang="en-US" dirty="0" err="1" smtClean="0"/>
              <a:t>teichoic</a:t>
            </a:r>
            <a:r>
              <a:rPr lang="en-US" dirty="0" smtClean="0"/>
              <a:t> acid, .</a:t>
            </a:r>
          </a:p>
          <a:p>
            <a:pPr algn="l">
              <a:buNone/>
            </a:pPr>
            <a:r>
              <a:rPr lang="en-US" dirty="0" smtClean="0">
                <a:solidFill>
                  <a:srgbClr val="FF0000"/>
                </a:solidFill>
              </a:rPr>
              <a:t>They are part of the normal enteric flora</a:t>
            </a:r>
            <a:r>
              <a:rPr lang="en-US" dirty="0" smtClean="0"/>
              <a:t>.  usually </a:t>
            </a:r>
            <a:r>
              <a:rPr lang="en-US" dirty="0" err="1" smtClean="0">
                <a:solidFill>
                  <a:srgbClr val="FF0000"/>
                </a:solidFill>
              </a:rPr>
              <a:t>nonhemolytic</a:t>
            </a:r>
            <a:r>
              <a:rPr lang="en-US" dirty="0" smtClean="0"/>
              <a:t>, but occasionally α-hemolytic</a:t>
            </a:r>
            <a:r>
              <a:rPr lang="en-US" dirty="0" smtClean="0">
                <a:solidFill>
                  <a:srgbClr val="FF0000"/>
                </a:solidFill>
              </a:rPr>
              <a:t>. PYR-positive</a:t>
            </a:r>
            <a:r>
              <a:rPr lang="en-US" dirty="0" smtClean="0"/>
              <a:t>. </a:t>
            </a:r>
          </a:p>
          <a:p>
            <a:pPr algn="l">
              <a:buNone/>
            </a:pPr>
            <a:r>
              <a:rPr lang="en-US" dirty="0" smtClean="0"/>
              <a:t>-They grow in the </a:t>
            </a:r>
            <a:r>
              <a:rPr lang="en-US" dirty="0" smtClean="0">
                <a:solidFill>
                  <a:srgbClr val="FF0000"/>
                </a:solidFill>
              </a:rPr>
              <a:t>presence of bile </a:t>
            </a:r>
            <a:r>
              <a:rPr lang="en-US" dirty="0" smtClean="0"/>
              <a:t>and hydrolyze </a:t>
            </a:r>
            <a:r>
              <a:rPr lang="en-US" dirty="0" err="1" smtClean="0"/>
              <a:t>esculin</a:t>
            </a:r>
            <a:r>
              <a:rPr lang="en-US" dirty="0" smtClean="0"/>
              <a:t> (</a:t>
            </a:r>
            <a:r>
              <a:rPr lang="en-US" dirty="0" smtClean="0">
                <a:solidFill>
                  <a:srgbClr val="FF0000"/>
                </a:solidFill>
              </a:rPr>
              <a:t>bile </a:t>
            </a:r>
            <a:r>
              <a:rPr lang="en-US" dirty="0" err="1" smtClean="0">
                <a:solidFill>
                  <a:srgbClr val="FF0000"/>
                </a:solidFill>
              </a:rPr>
              <a:t>esculin</a:t>
            </a:r>
            <a:r>
              <a:rPr lang="en-US" dirty="0" smtClean="0">
                <a:solidFill>
                  <a:srgbClr val="FF0000"/>
                </a:solidFill>
              </a:rPr>
              <a:t>-positive). </a:t>
            </a:r>
            <a:r>
              <a:rPr lang="en-US" dirty="0" smtClean="0"/>
              <a:t>They grow </a:t>
            </a:r>
            <a:r>
              <a:rPr lang="en-US" dirty="0" smtClean="0">
                <a:solidFill>
                  <a:srgbClr val="FF0000"/>
                </a:solidFill>
              </a:rPr>
              <a:t>in 6.5% </a:t>
            </a:r>
            <a:r>
              <a:rPr lang="en-US" dirty="0" err="1" smtClean="0">
                <a:solidFill>
                  <a:srgbClr val="FF0000"/>
                </a:solidFill>
              </a:rPr>
              <a:t>NaCl</a:t>
            </a:r>
            <a:r>
              <a:rPr lang="en-US" dirty="0" smtClean="0"/>
              <a:t>. They grow well at between 10 °C and 45 °C whereas streptococci generally grow at a much narrower temperature range. They are more </a:t>
            </a:r>
            <a:r>
              <a:rPr lang="en-US" dirty="0" smtClean="0">
                <a:solidFill>
                  <a:srgbClr val="FF0000"/>
                </a:solidFill>
              </a:rPr>
              <a:t>resistant to penicillin G </a:t>
            </a:r>
            <a:r>
              <a:rPr lang="en-US" dirty="0" smtClean="0"/>
              <a:t>than the streptococci, and rare isolates have plasmids that encode for β-</a:t>
            </a:r>
            <a:r>
              <a:rPr lang="en-US" dirty="0" err="1" smtClean="0"/>
              <a:t>lactamase</a:t>
            </a:r>
            <a:r>
              <a:rPr lang="en-US" dirty="0" smtClean="0"/>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ENTEROCOCCI group D streptococci</a:t>
            </a:r>
            <a:endParaRPr lang="ar-IQ" dirty="0"/>
          </a:p>
        </p:txBody>
      </p:sp>
      <p:sp>
        <p:nvSpPr>
          <p:cNvPr id="3" name="عنصر نائب للمحتوى 2"/>
          <p:cNvSpPr>
            <a:spLocks noGrp="1"/>
          </p:cNvSpPr>
          <p:nvPr>
            <p:ph idx="1"/>
          </p:nvPr>
        </p:nvSpPr>
        <p:spPr/>
        <p:txBody>
          <a:bodyPr>
            <a:normAutofit fontScale="92500" lnSpcReduction="20000"/>
          </a:bodyPr>
          <a:lstStyle/>
          <a:p>
            <a:pPr algn="l"/>
            <a:r>
              <a:rPr lang="en-US" dirty="0" smtClean="0"/>
              <a:t> </a:t>
            </a:r>
            <a:r>
              <a:rPr lang="en-US" dirty="0" err="1" smtClean="0"/>
              <a:t>Enterococci</a:t>
            </a:r>
            <a:r>
              <a:rPr lang="en-US" dirty="0" smtClean="0"/>
              <a:t> </a:t>
            </a:r>
            <a:r>
              <a:rPr lang="en-US" dirty="0" smtClean="0">
                <a:solidFill>
                  <a:srgbClr val="FF0000"/>
                </a:solidFill>
              </a:rPr>
              <a:t>are transmitted </a:t>
            </a:r>
            <a:r>
              <a:rPr lang="en-US" dirty="0" smtClean="0"/>
              <a:t>from one patient to another primarily on the </a:t>
            </a:r>
            <a:r>
              <a:rPr lang="en-US" dirty="0" smtClean="0">
                <a:solidFill>
                  <a:srgbClr val="FF0000"/>
                </a:solidFill>
              </a:rPr>
              <a:t>hands of hospital personnel, </a:t>
            </a:r>
            <a:r>
              <a:rPr lang="en-US" dirty="0" smtClean="0"/>
              <a:t>some of whom may carry the </a:t>
            </a:r>
            <a:r>
              <a:rPr lang="en-US" dirty="0" err="1" smtClean="0"/>
              <a:t>enterococci</a:t>
            </a:r>
            <a:r>
              <a:rPr lang="en-US" dirty="0" smtClean="0"/>
              <a:t> in their gastrointestinal tracts. </a:t>
            </a:r>
            <a:r>
              <a:rPr lang="en-US" dirty="0" err="1" smtClean="0"/>
              <a:t>Enterococci</a:t>
            </a:r>
            <a:r>
              <a:rPr lang="en-US" dirty="0" smtClean="0"/>
              <a:t> occasionally are transmitted </a:t>
            </a:r>
            <a:r>
              <a:rPr lang="en-US" dirty="0" smtClean="0">
                <a:solidFill>
                  <a:srgbClr val="FF0000"/>
                </a:solidFill>
              </a:rPr>
              <a:t>on medical devices. </a:t>
            </a:r>
            <a:r>
              <a:rPr lang="en-US" dirty="0" smtClean="0"/>
              <a:t>In patients, the most common sites of infection are the </a:t>
            </a:r>
            <a:r>
              <a:rPr lang="en-US" dirty="0" smtClean="0">
                <a:solidFill>
                  <a:srgbClr val="00B050"/>
                </a:solidFill>
              </a:rPr>
              <a:t>urinary tract, wounds, </a:t>
            </a:r>
            <a:r>
              <a:rPr lang="en-US" dirty="0" err="1" smtClean="0">
                <a:solidFill>
                  <a:srgbClr val="00B050"/>
                </a:solidFill>
              </a:rPr>
              <a:t>biliary</a:t>
            </a:r>
            <a:r>
              <a:rPr lang="en-US" dirty="0" smtClean="0">
                <a:solidFill>
                  <a:srgbClr val="00B050"/>
                </a:solidFill>
              </a:rPr>
              <a:t> tract,  blood</a:t>
            </a:r>
            <a:r>
              <a:rPr lang="en-US" dirty="0" smtClean="0"/>
              <a:t>.</a:t>
            </a:r>
          </a:p>
          <a:p>
            <a:pPr algn="l"/>
            <a:r>
              <a:rPr lang="en-US" dirty="0" smtClean="0"/>
              <a:t>     </a:t>
            </a:r>
            <a:r>
              <a:rPr lang="en-US" dirty="0" err="1" smtClean="0"/>
              <a:t>Enterococci</a:t>
            </a:r>
            <a:r>
              <a:rPr lang="en-US" dirty="0" smtClean="0"/>
              <a:t> may </a:t>
            </a:r>
            <a:r>
              <a:rPr lang="en-US" dirty="0" smtClean="0">
                <a:solidFill>
                  <a:srgbClr val="00B050"/>
                </a:solidFill>
              </a:rPr>
              <a:t>cause meningitis </a:t>
            </a:r>
            <a:r>
              <a:rPr lang="en-US" dirty="0" smtClean="0"/>
              <a:t>and </a:t>
            </a:r>
            <a:r>
              <a:rPr lang="en-US" dirty="0" err="1" smtClean="0">
                <a:solidFill>
                  <a:srgbClr val="00B050"/>
                </a:solidFill>
              </a:rPr>
              <a:t>bacteremia</a:t>
            </a:r>
            <a:r>
              <a:rPr lang="en-US" dirty="0" smtClean="0"/>
              <a:t> in neonates. In adults, </a:t>
            </a:r>
            <a:r>
              <a:rPr lang="en-US" dirty="0" err="1" smtClean="0"/>
              <a:t>enterococci</a:t>
            </a:r>
            <a:r>
              <a:rPr lang="en-US" dirty="0" smtClean="0"/>
              <a:t> can cause </a:t>
            </a:r>
            <a:r>
              <a:rPr lang="en-US" dirty="0" err="1" smtClean="0">
                <a:solidFill>
                  <a:srgbClr val="00B050"/>
                </a:solidFill>
              </a:rPr>
              <a:t>endocarditis</a:t>
            </a:r>
            <a:r>
              <a:rPr lang="en-US" dirty="0" smtClean="0">
                <a:solidFill>
                  <a:srgbClr val="00B050"/>
                </a:solidFill>
              </a:rPr>
              <a:t>. </a:t>
            </a:r>
            <a:endParaRPr lang="ar-IQ" dirty="0">
              <a:solidFill>
                <a:srgbClr val="00B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b="1" dirty="0" smtClean="0">
                <a:solidFill>
                  <a:srgbClr val="FF0000"/>
                </a:solidFill>
              </a:rPr>
              <a:t>VARIATION</a:t>
            </a:r>
            <a:endParaRPr lang="ar-IQ" dirty="0">
              <a:solidFill>
                <a:srgbClr val="FF0000"/>
              </a:solidFill>
            </a:endParaRPr>
          </a:p>
        </p:txBody>
      </p:sp>
      <p:sp>
        <p:nvSpPr>
          <p:cNvPr id="3" name="عنصر نائب للمحتوى 2"/>
          <p:cNvSpPr>
            <a:spLocks noGrp="1"/>
          </p:cNvSpPr>
          <p:nvPr>
            <p:ph idx="1"/>
          </p:nvPr>
        </p:nvSpPr>
        <p:spPr/>
        <p:txBody>
          <a:bodyPr/>
          <a:lstStyle/>
          <a:p>
            <a:pPr algn="l">
              <a:buNone/>
            </a:pPr>
            <a:r>
              <a:rPr lang="en-US" dirty="0" smtClean="0">
                <a:solidFill>
                  <a:srgbClr val="FF0000"/>
                </a:solidFill>
              </a:rPr>
              <a:t>1-</a:t>
            </a:r>
            <a:r>
              <a:rPr lang="en-US" dirty="0" smtClean="0">
                <a:solidFill>
                  <a:schemeClr val="tx2">
                    <a:lumMod val="60000"/>
                    <a:lumOff val="40000"/>
                  </a:schemeClr>
                </a:solidFill>
              </a:rPr>
              <a:t>  expression of colony characteristics (</a:t>
            </a:r>
            <a:r>
              <a:rPr lang="en-US" dirty="0" err="1" smtClean="0">
                <a:solidFill>
                  <a:schemeClr val="tx2">
                    <a:lumMod val="60000"/>
                    <a:lumOff val="40000"/>
                  </a:schemeClr>
                </a:solidFill>
              </a:rPr>
              <a:t>colonysize</a:t>
            </a:r>
            <a:r>
              <a:rPr lang="en-US" dirty="0" smtClean="0">
                <a:solidFill>
                  <a:schemeClr val="tx2">
                    <a:lumMod val="60000"/>
                    <a:lumOff val="40000"/>
                  </a:schemeClr>
                </a:solidFill>
              </a:rPr>
              <a:t>, pigment, </a:t>
            </a:r>
            <a:r>
              <a:rPr lang="en-US" dirty="0" err="1" smtClean="0">
                <a:solidFill>
                  <a:schemeClr val="tx2">
                    <a:lumMod val="60000"/>
                    <a:lumOff val="40000"/>
                  </a:schemeClr>
                </a:solidFill>
              </a:rPr>
              <a:t>hemolysis</a:t>
            </a:r>
            <a:r>
              <a:rPr lang="en-US" dirty="0" smtClean="0">
                <a:solidFill>
                  <a:schemeClr val="tx2">
                    <a:lumMod val="60000"/>
                    <a:lumOff val="40000"/>
                  </a:schemeClr>
                </a:solidFill>
              </a:rPr>
              <a:t>)</a:t>
            </a:r>
          </a:p>
          <a:p>
            <a:pPr algn="l">
              <a:buNone/>
            </a:pPr>
            <a:r>
              <a:rPr lang="en-US" dirty="0" smtClean="0">
                <a:solidFill>
                  <a:schemeClr val="tx2">
                    <a:lumMod val="60000"/>
                    <a:lumOff val="40000"/>
                  </a:schemeClr>
                </a:solidFill>
              </a:rPr>
              <a:t> </a:t>
            </a:r>
            <a:r>
              <a:rPr lang="en-US" dirty="0" smtClean="0">
                <a:solidFill>
                  <a:srgbClr val="FF0000"/>
                </a:solidFill>
              </a:rPr>
              <a:t>2 - </a:t>
            </a:r>
            <a:r>
              <a:rPr lang="en-US" dirty="0" smtClean="0">
                <a:solidFill>
                  <a:schemeClr val="tx2">
                    <a:lumMod val="60000"/>
                    <a:lumOff val="40000"/>
                  </a:schemeClr>
                </a:solidFill>
              </a:rPr>
              <a:t>In enzyme elaboration . </a:t>
            </a:r>
          </a:p>
          <a:p>
            <a:pPr algn="l">
              <a:buNone/>
            </a:pPr>
            <a:r>
              <a:rPr lang="en-US" dirty="0" smtClean="0">
                <a:solidFill>
                  <a:srgbClr val="FF0000"/>
                </a:solidFill>
              </a:rPr>
              <a:t>3-</a:t>
            </a:r>
            <a:r>
              <a:rPr lang="en-US" dirty="0" smtClean="0">
                <a:solidFill>
                  <a:schemeClr val="tx2">
                    <a:lumMod val="60000"/>
                    <a:lumOff val="40000"/>
                  </a:schemeClr>
                </a:solidFill>
              </a:rPr>
              <a:t>In drug resistance, and in pathogenic .</a:t>
            </a:r>
          </a:p>
          <a:p>
            <a:pPr algn="l">
              <a:buNone/>
            </a:pPr>
            <a:r>
              <a:rPr lang="en-US" dirty="0" smtClean="0">
                <a:solidFill>
                  <a:srgbClr val="FF0000"/>
                </a:solidFill>
              </a:rPr>
              <a:t>4-</a:t>
            </a:r>
            <a:r>
              <a:rPr lang="en-US" dirty="0" smtClean="0">
                <a:solidFill>
                  <a:schemeClr val="tx2">
                    <a:lumMod val="60000"/>
                    <a:lumOff val="40000"/>
                  </a:schemeClr>
                </a:solidFill>
              </a:rPr>
              <a:t>Pathogenic staphylococci produce many extracellular substances.</a:t>
            </a:r>
          </a:p>
          <a:p>
            <a:pPr algn="l">
              <a:buNone/>
            </a:pPr>
            <a:r>
              <a:rPr lang="en-US" dirty="0" smtClean="0">
                <a:solidFill>
                  <a:schemeClr val="tx2">
                    <a:lumMod val="60000"/>
                    <a:lumOff val="40000"/>
                  </a:schemeClr>
                </a:solidFill>
              </a:rPr>
              <a:t> </a:t>
            </a:r>
            <a:r>
              <a:rPr lang="en-US" dirty="0" smtClean="0">
                <a:solidFill>
                  <a:srgbClr val="FF0000"/>
                </a:solidFill>
              </a:rPr>
              <a:t>5 - </a:t>
            </a:r>
            <a:r>
              <a:rPr lang="en-US" dirty="0" smtClean="0">
                <a:solidFill>
                  <a:schemeClr val="tx2">
                    <a:lumMod val="60000"/>
                    <a:lumOff val="40000"/>
                  </a:schemeClr>
                </a:solidFill>
              </a:rPr>
              <a:t>relatively resistant to 9% sodium chloride to drying, heat</a:t>
            </a:r>
            <a:r>
              <a:rPr lang="en-US" dirty="0" smtClean="0"/>
              <a:t>.</a:t>
            </a:r>
            <a:endParaRPr lang="ar-IQ"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The </a:t>
            </a:r>
            <a:r>
              <a:rPr lang="en-US" dirty="0" err="1" smtClean="0">
                <a:solidFill>
                  <a:srgbClr val="FF0000"/>
                </a:solidFill>
              </a:rPr>
              <a:t>Neisseriae</a:t>
            </a:r>
            <a:r>
              <a:rPr lang="en-US" dirty="0" smtClean="0">
                <a:solidFill>
                  <a:srgbClr val="FF0000"/>
                </a:solidFill>
              </a:rPr>
              <a:t> </a:t>
            </a:r>
          </a:p>
        </p:txBody>
      </p:sp>
      <p:sp>
        <p:nvSpPr>
          <p:cNvPr id="3" name="عنصر نائب للمحتوى 2"/>
          <p:cNvSpPr>
            <a:spLocks noGrp="1"/>
          </p:cNvSpPr>
          <p:nvPr>
            <p:ph idx="1"/>
          </p:nvPr>
        </p:nvSpPr>
        <p:spPr/>
        <p:txBody>
          <a:bodyPr>
            <a:normAutofit/>
          </a:bodyPr>
          <a:lstStyle/>
          <a:p>
            <a:pPr algn="l">
              <a:buNone/>
            </a:pPr>
            <a:r>
              <a:rPr lang="en-US" b="1" dirty="0" smtClean="0"/>
              <a:t>The </a:t>
            </a:r>
            <a:r>
              <a:rPr lang="en-US" b="1" dirty="0" err="1" smtClean="0"/>
              <a:t>neisseriae</a:t>
            </a:r>
            <a:r>
              <a:rPr lang="en-US" b="1" dirty="0" smtClean="0"/>
              <a:t> are gram-negative </a:t>
            </a:r>
            <a:r>
              <a:rPr lang="en-US" b="1" dirty="0" err="1" smtClean="0"/>
              <a:t>cocci</a:t>
            </a:r>
            <a:r>
              <a:rPr lang="en-US" b="1" dirty="0" smtClean="0"/>
              <a:t> that usually occur in pairs</a:t>
            </a:r>
            <a:r>
              <a:rPr lang="en-US" b="1" dirty="0" smtClean="0">
                <a:solidFill>
                  <a:srgbClr val="FF0000"/>
                </a:solidFill>
              </a:rPr>
              <a:t>. </a:t>
            </a:r>
            <a:r>
              <a:rPr lang="en-US" b="1" i="1" dirty="0" err="1" smtClean="0">
                <a:solidFill>
                  <a:srgbClr val="FF0000"/>
                </a:solidFill>
              </a:rPr>
              <a:t>Neisseria</a:t>
            </a:r>
            <a:r>
              <a:rPr lang="en-US" b="1" i="1" dirty="0" smtClean="0">
                <a:solidFill>
                  <a:srgbClr val="FF0000"/>
                </a:solidFill>
              </a:rPr>
              <a:t> </a:t>
            </a:r>
            <a:r>
              <a:rPr lang="en-US" b="1" i="1" dirty="0" err="1" smtClean="0">
                <a:solidFill>
                  <a:srgbClr val="FF0000"/>
                </a:solidFill>
              </a:rPr>
              <a:t>gonorrhoeae</a:t>
            </a:r>
            <a:r>
              <a:rPr lang="en-US" b="1" i="1" dirty="0" smtClean="0">
                <a:solidFill>
                  <a:srgbClr val="FF0000"/>
                </a:solidFill>
              </a:rPr>
              <a:t> </a:t>
            </a:r>
            <a:r>
              <a:rPr lang="en-US" b="1" i="1" dirty="0" smtClean="0"/>
              <a:t>(gonococci) and </a:t>
            </a:r>
            <a:r>
              <a:rPr lang="en-US" b="1" i="1" dirty="0" err="1" smtClean="0">
                <a:solidFill>
                  <a:srgbClr val="FF0000"/>
                </a:solidFill>
              </a:rPr>
              <a:t>Neisseria</a:t>
            </a:r>
            <a:r>
              <a:rPr lang="en-US" b="1" i="1" dirty="0" smtClean="0">
                <a:solidFill>
                  <a:srgbClr val="FF0000"/>
                </a:solidFill>
              </a:rPr>
              <a:t> </a:t>
            </a:r>
            <a:r>
              <a:rPr lang="en-US" b="1" i="1" dirty="0" err="1" smtClean="0">
                <a:solidFill>
                  <a:srgbClr val="FF0000"/>
                </a:solidFill>
              </a:rPr>
              <a:t>meningitidis</a:t>
            </a:r>
            <a:r>
              <a:rPr lang="en-US" b="1" i="1" dirty="0" smtClean="0">
                <a:solidFill>
                  <a:srgbClr val="FF0000"/>
                </a:solidFill>
              </a:rPr>
              <a:t> </a:t>
            </a:r>
            <a:r>
              <a:rPr lang="en-US" b="1" i="1" dirty="0" smtClean="0"/>
              <a:t>(</a:t>
            </a:r>
            <a:r>
              <a:rPr lang="en-US" b="1" i="1" dirty="0" err="1" smtClean="0"/>
              <a:t>meningococci</a:t>
            </a:r>
            <a:r>
              <a:rPr lang="en-US" b="1" dirty="0" smtClean="0"/>
              <a:t>) are pathogenic for humans and typically are found associated with or inside </a:t>
            </a:r>
            <a:r>
              <a:rPr lang="en-US" b="1" dirty="0" err="1" smtClean="0"/>
              <a:t>polymorphonuclear</a:t>
            </a:r>
            <a:r>
              <a:rPr lang="en-US" b="1" dirty="0" smtClean="0"/>
              <a:t> cells.</a:t>
            </a:r>
            <a:r>
              <a:rPr lang="en-US" dirty="0" smtClean="0"/>
              <a:t> Some </a:t>
            </a:r>
            <a:r>
              <a:rPr lang="en-US" dirty="0" err="1" smtClean="0"/>
              <a:t>neisseriae</a:t>
            </a:r>
            <a:r>
              <a:rPr lang="en-US" dirty="0" smtClean="0"/>
              <a:t> are normal inhabitants of the human respiratory tract, rarely if ever cause disease, and occur </a:t>
            </a:r>
            <a:r>
              <a:rPr lang="en-US" dirty="0" err="1" smtClean="0"/>
              <a:t>extracellularly</a:t>
            </a:r>
            <a:r>
              <a:rPr lang="en-US" dirty="0" smtClean="0"/>
              <a:t>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 comparison )</a:t>
            </a:r>
            <a:endParaRPr lang="ar-IQ"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pPr algn="l">
              <a:buNone/>
            </a:pPr>
            <a:r>
              <a:rPr lang="en-US" dirty="0" smtClean="0"/>
              <a:t>Gonococci and </a:t>
            </a:r>
            <a:r>
              <a:rPr lang="en-US" dirty="0" err="1" smtClean="0"/>
              <a:t>meningococci</a:t>
            </a:r>
            <a:r>
              <a:rPr lang="en-US" dirty="0" smtClean="0"/>
              <a:t> are closely related, with 70% DNA homology, and are differentiated by a few laboratory tests and specific characteristics:</a:t>
            </a:r>
          </a:p>
          <a:p>
            <a:pPr algn="l">
              <a:buNone/>
            </a:pPr>
            <a:r>
              <a:rPr lang="en-US" dirty="0" smtClean="0"/>
              <a:t>1 - </a:t>
            </a:r>
            <a:r>
              <a:rPr lang="en-US" dirty="0" err="1" smtClean="0"/>
              <a:t>Meningococci</a:t>
            </a:r>
            <a:r>
              <a:rPr lang="en-US" dirty="0" smtClean="0"/>
              <a:t> have </a:t>
            </a:r>
            <a:r>
              <a:rPr lang="en-US" dirty="0" smtClean="0">
                <a:solidFill>
                  <a:srgbClr val="FF0000"/>
                </a:solidFill>
              </a:rPr>
              <a:t>polysaccharide capsules, </a:t>
            </a:r>
            <a:r>
              <a:rPr lang="en-US" dirty="0" smtClean="0"/>
              <a:t>whereas gonococci do not.</a:t>
            </a:r>
          </a:p>
          <a:p>
            <a:pPr algn="l">
              <a:buNone/>
            </a:pPr>
            <a:r>
              <a:rPr lang="en-US" dirty="0" smtClean="0"/>
              <a:t>2 -  and </a:t>
            </a:r>
            <a:r>
              <a:rPr lang="en-US" dirty="0" err="1" smtClean="0"/>
              <a:t>meningococci</a:t>
            </a:r>
            <a:r>
              <a:rPr lang="en-US" dirty="0" smtClean="0"/>
              <a:t> rarely </a:t>
            </a:r>
            <a:r>
              <a:rPr lang="en-US" dirty="0" smtClean="0">
                <a:solidFill>
                  <a:srgbClr val="FF0000"/>
                </a:solidFill>
              </a:rPr>
              <a:t>have plasmids </a:t>
            </a:r>
            <a:r>
              <a:rPr lang="en-US" dirty="0" smtClean="0"/>
              <a:t>whereas most gonococci do.3 - Most importantly, the two species are differentiated by the usual clinical presentations of the diseases they cause: </a:t>
            </a:r>
            <a:r>
              <a:rPr lang="en-US" dirty="0" err="1" smtClean="0">
                <a:solidFill>
                  <a:srgbClr val="FF0000"/>
                </a:solidFill>
              </a:rPr>
              <a:t>Meningococci</a:t>
            </a:r>
            <a:r>
              <a:rPr lang="en-US" dirty="0" smtClean="0">
                <a:solidFill>
                  <a:srgbClr val="FF0000"/>
                </a:solidFill>
              </a:rPr>
              <a:t> </a:t>
            </a:r>
            <a:r>
              <a:rPr lang="en-US" dirty="0" smtClean="0"/>
              <a:t>typically are found in the upper respiratory tract </a:t>
            </a:r>
            <a:r>
              <a:rPr lang="en-US" dirty="0" smtClean="0">
                <a:solidFill>
                  <a:srgbClr val="FF0000"/>
                </a:solidFill>
              </a:rPr>
              <a:t>and cause meningitis</a:t>
            </a:r>
            <a:r>
              <a:rPr lang="en-US" dirty="0" smtClean="0"/>
              <a:t>, </a:t>
            </a:r>
            <a:r>
              <a:rPr lang="en-US" dirty="0" err="1" smtClean="0"/>
              <a:t>whi</a:t>
            </a:r>
            <a:endParaRPr lang="ar-IQ"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The </a:t>
            </a:r>
            <a:r>
              <a:rPr lang="en-US" smtClean="0">
                <a:solidFill>
                  <a:srgbClr val="FF0000"/>
                </a:solidFill>
              </a:rPr>
              <a:t>Neisseriae</a:t>
            </a:r>
            <a:endParaRPr lang="ar-IQ"/>
          </a:p>
        </p:txBody>
      </p:sp>
      <p:pic>
        <p:nvPicPr>
          <p:cNvPr id="4" name="عنصر نائب للمحتوى 3"/>
          <p:cNvPicPr>
            <a:picLocks noGrp="1"/>
          </p:cNvPicPr>
          <p:nvPr>
            <p:ph idx="1"/>
          </p:nvPr>
        </p:nvPicPr>
        <p:blipFill>
          <a:blip r:embed="rId2" cstate="print"/>
          <a:stretch>
            <a:fillRect/>
          </a:stretch>
        </p:blipFill>
        <p:spPr bwMode="auto">
          <a:xfrm>
            <a:off x="1853604" y="2129139"/>
            <a:ext cx="5436791" cy="400148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p:cNvPicPr>
          <p:nvPr>
            <p:ph idx="1"/>
          </p:nvPr>
        </p:nvPicPr>
        <p:blipFill>
          <a:blip r:embed="rId2" cstate="print"/>
          <a:stretch>
            <a:fillRect/>
          </a:stretch>
        </p:blipFill>
        <p:spPr bwMode="auto">
          <a:xfrm>
            <a:off x="1751982" y="2065623"/>
            <a:ext cx="5640036" cy="412851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 Morphology &amp; Identification</a:t>
            </a:r>
            <a:endParaRPr lang="ar-IQ" i="1" dirty="0">
              <a:solidFill>
                <a:srgbClr val="FF0000"/>
              </a:solidFill>
            </a:endParaRPr>
          </a:p>
        </p:txBody>
      </p:sp>
      <p:sp>
        <p:nvSpPr>
          <p:cNvPr id="3" name="عنصر نائب للمحتوى 2"/>
          <p:cNvSpPr>
            <a:spLocks noGrp="1"/>
          </p:cNvSpPr>
          <p:nvPr>
            <p:ph idx="1"/>
          </p:nvPr>
        </p:nvSpPr>
        <p:spPr/>
        <p:txBody>
          <a:bodyPr>
            <a:normAutofit/>
          </a:bodyPr>
          <a:lstStyle/>
          <a:p>
            <a:pPr algn="l">
              <a:buNone/>
            </a:pPr>
            <a:r>
              <a:rPr lang="en-US" dirty="0" smtClean="0">
                <a:solidFill>
                  <a:srgbClr val="FF0000"/>
                </a:solidFill>
              </a:rPr>
              <a:t> TYPICAL ORGANISMS</a:t>
            </a:r>
          </a:p>
          <a:p>
            <a:pPr algn="l">
              <a:buNone/>
            </a:pPr>
            <a:r>
              <a:rPr lang="en-US" dirty="0" smtClean="0"/>
              <a:t>The typical </a:t>
            </a:r>
            <a:r>
              <a:rPr lang="en-US" dirty="0" err="1" smtClean="0"/>
              <a:t>neisseria</a:t>
            </a:r>
            <a:r>
              <a:rPr lang="en-US" dirty="0" smtClean="0"/>
              <a:t> is a gram-negative, non motile </a:t>
            </a:r>
            <a:r>
              <a:rPr lang="en-US" dirty="0" err="1" smtClean="0"/>
              <a:t>diplococcus</a:t>
            </a:r>
            <a:r>
              <a:rPr lang="en-US" dirty="0" smtClean="0"/>
              <a:t>, approximately 0.8 µm in diameter . Individual </a:t>
            </a:r>
            <a:r>
              <a:rPr lang="en-US" dirty="0" err="1" smtClean="0"/>
              <a:t>cocci</a:t>
            </a:r>
            <a:r>
              <a:rPr lang="en-US" dirty="0" smtClean="0"/>
              <a:t> are kidney-shaped; when the organisms occur in pairs, the flat or concave sides are adjacent. produces non pigmented or pinkish-gray opaque colonies.</a:t>
            </a:r>
            <a:endParaRPr lang="ar-IQ"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  CULTURE</a:t>
            </a:r>
            <a:endParaRPr lang="ar-IQ"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algn="l">
              <a:buNone/>
            </a:pPr>
            <a:r>
              <a:rPr lang="en-US" dirty="0" smtClean="0"/>
              <a:t>   In 48 hours on enriched media (</a:t>
            </a:r>
            <a:r>
              <a:rPr lang="en-US" dirty="0" err="1" smtClean="0"/>
              <a:t>eg</a:t>
            </a:r>
            <a:r>
              <a:rPr lang="en-US" dirty="0" smtClean="0"/>
              <a:t>, Mueller-Hinton, modified Thayer-Martin), gonococci and </a:t>
            </a:r>
            <a:r>
              <a:rPr lang="en-US" dirty="0" err="1" smtClean="0"/>
              <a:t>meningococci</a:t>
            </a:r>
            <a:r>
              <a:rPr lang="en-US" dirty="0" smtClean="0"/>
              <a:t> form convex, glistening, elevated, </a:t>
            </a:r>
            <a:r>
              <a:rPr lang="en-US" dirty="0" err="1" smtClean="0"/>
              <a:t>mucoid</a:t>
            </a:r>
            <a:r>
              <a:rPr lang="en-US" dirty="0" smtClean="0"/>
              <a:t> colonies 1–5 mm in diameter</a:t>
            </a:r>
            <a:r>
              <a:rPr lang="en-US" b="1" dirty="0" smtClean="0"/>
              <a:t>. Colonies are transparent or opaque, non pigmented, and non hemolytic</a:t>
            </a:r>
            <a:r>
              <a:rPr lang="en-US" b="1" i="1" dirty="0" smtClean="0"/>
              <a:t>. </a:t>
            </a:r>
            <a:r>
              <a:rPr lang="en-US" i="1" dirty="0" err="1" smtClean="0"/>
              <a:t>Neisseria</a:t>
            </a:r>
            <a:r>
              <a:rPr lang="en-US" i="1" dirty="0" smtClean="0"/>
              <a:t> </a:t>
            </a:r>
            <a:r>
              <a:rPr lang="en-US" i="1" dirty="0" err="1" smtClean="0"/>
              <a:t>flavescens</a:t>
            </a:r>
            <a:r>
              <a:rPr lang="en-US" i="1" dirty="0" smtClean="0"/>
              <a:t>, </a:t>
            </a:r>
            <a:r>
              <a:rPr lang="en-US" i="1" dirty="0" err="1" smtClean="0"/>
              <a:t>Neisseria</a:t>
            </a:r>
            <a:r>
              <a:rPr lang="en-US" i="1" dirty="0" smtClean="0"/>
              <a:t> </a:t>
            </a:r>
            <a:r>
              <a:rPr lang="en-US" i="1" dirty="0" err="1" smtClean="0"/>
              <a:t>subflava</a:t>
            </a:r>
            <a:r>
              <a:rPr lang="en-US" i="1" dirty="0" smtClean="0"/>
              <a:t>, and </a:t>
            </a:r>
            <a:r>
              <a:rPr lang="en-US" i="1" dirty="0" err="1" smtClean="0"/>
              <a:t>Neisseria</a:t>
            </a:r>
            <a:r>
              <a:rPr lang="en-US" i="1" dirty="0" smtClean="0"/>
              <a:t> </a:t>
            </a:r>
            <a:r>
              <a:rPr lang="en-US" i="1" dirty="0" err="1" smtClean="0"/>
              <a:t>lactamica</a:t>
            </a:r>
            <a:r>
              <a:rPr lang="en-US" dirty="0" smtClean="0"/>
              <a:t> have yellow pigmentation. </a:t>
            </a:r>
            <a:r>
              <a:rPr lang="en-US" i="1" dirty="0" err="1" smtClean="0"/>
              <a:t>Neisseria</a:t>
            </a:r>
            <a:r>
              <a:rPr lang="en-US" i="1" dirty="0" smtClean="0"/>
              <a:t> </a:t>
            </a:r>
            <a:r>
              <a:rPr lang="en-US" i="1" dirty="0" err="1" smtClean="0"/>
              <a:t>sicca</a:t>
            </a:r>
            <a:r>
              <a:rPr lang="en-US" dirty="0" smtClean="0"/>
              <a:t> produces opaque, brittle, wrinkled colonies. </a:t>
            </a:r>
            <a:r>
              <a:rPr lang="en-US" i="1" dirty="0" smtClean="0"/>
              <a:t>M </a:t>
            </a:r>
            <a:r>
              <a:rPr lang="en-US" i="1" dirty="0" err="1" smtClean="0"/>
              <a:t>catarrhalis</a:t>
            </a:r>
            <a:r>
              <a:rPr lang="en-US" i="1" smtClean="0"/>
              <a:t>.</a:t>
            </a:r>
            <a:r>
              <a:rPr lang="en-US" smtClean="0"/>
              <a:t> </a:t>
            </a:r>
            <a:endParaRPr lang="ar-IQ"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  GROWTH CHARACTERISTICS</a:t>
            </a:r>
            <a:endParaRPr lang="ar-IQ" dirty="0">
              <a:solidFill>
                <a:srgbClr val="FF0000"/>
              </a:solidFill>
            </a:endParaRPr>
          </a:p>
        </p:txBody>
      </p:sp>
      <p:sp>
        <p:nvSpPr>
          <p:cNvPr id="3" name="عنصر نائب للمحتوى 2"/>
          <p:cNvSpPr>
            <a:spLocks noGrp="1"/>
          </p:cNvSpPr>
          <p:nvPr>
            <p:ph idx="1"/>
          </p:nvPr>
        </p:nvSpPr>
        <p:spPr/>
        <p:txBody>
          <a:bodyPr>
            <a:normAutofit fontScale="85000" lnSpcReduction="10000"/>
          </a:bodyPr>
          <a:lstStyle/>
          <a:p>
            <a:pPr algn="l">
              <a:buNone/>
            </a:pPr>
            <a:r>
              <a:rPr lang="en-US" dirty="0" smtClean="0"/>
              <a:t> The </a:t>
            </a:r>
            <a:r>
              <a:rPr lang="en-US" b="1" dirty="0" err="1" smtClean="0"/>
              <a:t>neisseriae</a:t>
            </a:r>
            <a:r>
              <a:rPr lang="en-US" b="1" dirty="0" smtClean="0"/>
              <a:t> grow best under aerobic conditions</a:t>
            </a:r>
            <a:r>
              <a:rPr lang="en-US" dirty="0" smtClean="0"/>
              <a:t>, but some will grow in an anaerobic environment. </a:t>
            </a:r>
            <a:r>
              <a:rPr lang="en-US" b="1" dirty="0" smtClean="0"/>
              <a:t>The </a:t>
            </a:r>
            <a:r>
              <a:rPr lang="en-US" b="1" dirty="0" err="1" smtClean="0"/>
              <a:t>neisseriae</a:t>
            </a:r>
            <a:r>
              <a:rPr lang="en-US" b="1" dirty="0" smtClean="0"/>
              <a:t> </a:t>
            </a:r>
            <a:r>
              <a:rPr lang="en-US" b="1" dirty="0" smtClean="0">
                <a:solidFill>
                  <a:srgbClr val="FF0000"/>
                </a:solidFill>
              </a:rPr>
              <a:t>produce </a:t>
            </a:r>
            <a:r>
              <a:rPr lang="en-US" b="1" dirty="0" err="1" smtClean="0">
                <a:solidFill>
                  <a:srgbClr val="FF0000"/>
                </a:solidFill>
              </a:rPr>
              <a:t>oxidase</a:t>
            </a:r>
            <a:r>
              <a:rPr lang="en-US" b="1" dirty="0" smtClean="0">
                <a:solidFill>
                  <a:srgbClr val="FF0000"/>
                </a:solidFill>
              </a:rPr>
              <a:t> </a:t>
            </a:r>
            <a:r>
              <a:rPr lang="en-US" b="1" dirty="0" smtClean="0"/>
              <a:t>and give positive </a:t>
            </a:r>
            <a:r>
              <a:rPr lang="en-US" b="1" dirty="0" err="1" smtClean="0"/>
              <a:t>oxidase</a:t>
            </a:r>
            <a:r>
              <a:rPr lang="en-US" b="1" dirty="0" smtClean="0"/>
              <a:t> reactions; </a:t>
            </a:r>
            <a:r>
              <a:rPr lang="en-US" b="1" dirty="0" smtClean="0">
                <a:solidFill>
                  <a:srgbClr val="FF0000"/>
                </a:solidFill>
              </a:rPr>
              <a:t>the </a:t>
            </a:r>
            <a:r>
              <a:rPr lang="en-US" b="1" dirty="0" err="1" smtClean="0">
                <a:solidFill>
                  <a:srgbClr val="FF0000"/>
                </a:solidFill>
              </a:rPr>
              <a:t>oxidase</a:t>
            </a:r>
            <a:r>
              <a:rPr lang="en-US" b="1" dirty="0" smtClean="0">
                <a:solidFill>
                  <a:srgbClr val="FF0000"/>
                </a:solidFill>
              </a:rPr>
              <a:t> test is a key </a:t>
            </a:r>
            <a:r>
              <a:rPr lang="en-US" b="1" dirty="0" smtClean="0"/>
              <a:t>test for identifying them</a:t>
            </a:r>
            <a:r>
              <a:rPr lang="en-US" dirty="0" smtClean="0"/>
              <a:t>. When bacteria are spotted on a filter paper soaked with </a:t>
            </a:r>
            <a:r>
              <a:rPr lang="en-US" dirty="0" err="1" smtClean="0"/>
              <a:t>tetramethyl</a:t>
            </a:r>
            <a:r>
              <a:rPr lang="en-US" dirty="0" smtClean="0"/>
              <a:t> </a:t>
            </a:r>
            <a:r>
              <a:rPr lang="en-US" dirty="0" err="1" smtClean="0"/>
              <a:t>paraphenylenediamine</a:t>
            </a:r>
            <a:r>
              <a:rPr lang="en-US" dirty="0" smtClean="0"/>
              <a:t> hydrochloride (</a:t>
            </a:r>
            <a:r>
              <a:rPr lang="en-US" dirty="0" err="1" smtClean="0"/>
              <a:t>oxidase</a:t>
            </a:r>
            <a:r>
              <a:rPr lang="en-US" dirty="0" smtClean="0"/>
              <a:t>), the </a:t>
            </a:r>
            <a:r>
              <a:rPr lang="en-US" b="1" dirty="0" err="1" smtClean="0"/>
              <a:t>neisseriae</a:t>
            </a:r>
            <a:r>
              <a:rPr lang="en-US" b="1" dirty="0" smtClean="0"/>
              <a:t> rapidly turn dark purple</a:t>
            </a:r>
            <a:r>
              <a:rPr lang="en-US" dirty="0" smtClean="0"/>
              <a:t>. </a:t>
            </a:r>
            <a:r>
              <a:rPr lang="en-US" dirty="0" err="1" smtClean="0"/>
              <a:t>Meningococci</a:t>
            </a:r>
            <a:r>
              <a:rPr lang="en-US" dirty="0" smtClean="0"/>
              <a:t> and </a:t>
            </a:r>
            <a:r>
              <a:rPr lang="en-US" b="1" dirty="0" smtClean="0"/>
              <a:t>gonococci grow best on media containing complex organic substances such as heated blood, </a:t>
            </a:r>
            <a:r>
              <a:rPr lang="en-US" b="1" dirty="0" err="1" smtClean="0"/>
              <a:t>hemin</a:t>
            </a:r>
            <a:r>
              <a:rPr lang="en-US" b="1" dirty="0" smtClean="0"/>
              <a:t>, and animal proteins and in </a:t>
            </a:r>
            <a:r>
              <a:rPr lang="ar-IQ" b="1" dirty="0" smtClean="0"/>
              <a:t>(</a:t>
            </a:r>
            <a:r>
              <a:rPr lang="en-US" b="1" dirty="0" smtClean="0"/>
              <a:t>an atmosphere containing 5% CO2 (</a:t>
            </a:r>
            <a:r>
              <a:rPr lang="en-US" b="1" dirty="0" err="1" smtClean="0"/>
              <a:t>eg</a:t>
            </a:r>
            <a:r>
              <a:rPr lang="en-US" b="1" dirty="0" smtClean="0"/>
              <a:t>, candle jar</a:t>
            </a:r>
            <a:r>
              <a:rPr lang="en-US" dirty="0" smtClean="0"/>
              <a:t>.</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 GROWTH CHARACTERISTICS</a:t>
            </a:r>
            <a:endParaRPr lang="ar-IQ" dirty="0"/>
          </a:p>
        </p:txBody>
      </p:sp>
      <p:sp>
        <p:nvSpPr>
          <p:cNvPr id="3" name="عنصر نائب للمحتوى 2"/>
          <p:cNvSpPr>
            <a:spLocks noGrp="1"/>
          </p:cNvSpPr>
          <p:nvPr>
            <p:ph idx="1"/>
          </p:nvPr>
        </p:nvSpPr>
        <p:spPr/>
        <p:txBody>
          <a:bodyPr/>
          <a:lstStyle/>
          <a:p>
            <a:pPr algn="l">
              <a:buNone/>
            </a:pPr>
            <a:r>
              <a:rPr lang="en-US" dirty="0" smtClean="0"/>
              <a:t> Growth is inhibited by some toxic constituents of the medium, </a:t>
            </a:r>
            <a:r>
              <a:rPr lang="en-US" dirty="0" err="1" smtClean="0"/>
              <a:t>eg</a:t>
            </a:r>
            <a:r>
              <a:rPr lang="en-US" dirty="0" smtClean="0"/>
              <a:t>, fatty acids or salts. The </a:t>
            </a:r>
            <a:r>
              <a:rPr lang="en-US" dirty="0" smtClean="0">
                <a:solidFill>
                  <a:srgbClr val="FF0000"/>
                </a:solidFill>
              </a:rPr>
              <a:t>organisms are rapidly killed by drying</a:t>
            </a:r>
            <a:r>
              <a:rPr lang="en-US" dirty="0" smtClean="0"/>
              <a:t>, sunlight, moist heat, and many disinfectants. They </a:t>
            </a:r>
            <a:r>
              <a:rPr lang="en-US" dirty="0" smtClean="0">
                <a:solidFill>
                  <a:srgbClr val="FF0000"/>
                </a:solidFill>
              </a:rPr>
              <a:t>produce </a:t>
            </a:r>
            <a:r>
              <a:rPr lang="en-US" dirty="0" err="1" smtClean="0">
                <a:solidFill>
                  <a:srgbClr val="FF0000"/>
                </a:solidFill>
              </a:rPr>
              <a:t>autolytic</a:t>
            </a:r>
            <a:r>
              <a:rPr lang="en-US" dirty="0" smtClean="0">
                <a:solidFill>
                  <a:srgbClr val="FF0000"/>
                </a:solidFill>
              </a:rPr>
              <a:t> enzymes </a:t>
            </a:r>
            <a:r>
              <a:rPr lang="en-US" dirty="0" smtClean="0"/>
              <a:t>that result in rapid swelling and </a:t>
            </a:r>
            <a:r>
              <a:rPr lang="en-US" dirty="0" err="1" smtClean="0"/>
              <a:t>lysis</a:t>
            </a:r>
            <a:r>
              <a:rPr lang="en-US" dirty="0" smtClean="0"/>
              <a:t> in vitro at 25 °C and at </a:t>
            </a:r>
            <a:r>
              <a:rPr lang="en-US" dirty="0" smtClean="0">
                <a:solidFill>
                  <a:srgbClr val="FF0000"/>
                </a:solidFill>
              </a:rPr>
              <a:t>an alkaline pH</a:t>
            </a:r>
            <a:endParaRPr lang="ar-IQ"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 Antigenic Structure</a:t>
            </a:r>
          </a:p>
        </p:txBody>
      </p:sp>
      <p:sp>
        <p:nvSpPr>
          <p:cNvPr id="3" name="عنصر نائب للمحتوى 2"/>
          <p:cNvSpPr>
            <a:spLocks noGrp="1"/>
          </p:cNvSpPr>
          <p:nvPr>
            <p:ph idx="1"/>
          </p:nvPr>
        </p:nvSpPr>
        <p:spPr/>
        <p:txBody>
          <a:bodyPr>
            <a:normAutofit fontScale="77500" lnSpcReduction="20000"/>
          </a:bodyPr>
          <a:lstStyle/>
          <a:p>
            <a:pPr algn="l">
              <a:buNone/>
            </a:pPr>
            <a:r>
              <a:rPr lang="en-US" b="1" dirty="0" smtClean="0">
                <a:solidFill>
                  <a:srgbClr val="00B050"/>
                </a:solidFill>
              </a:rPr>
              <a:t>A - (FIBRIAE) </a:t>
            </a:r>
            <a:r>
              <a:rPr lang="en-US" b="1" dirty="0" err="1" smtClean="0">
                <a:solidFill>
                  <a:srgbClr val="00B050"/>
                </a:solidFill>
              </a:rPr>
              <a:t>Pili</a:t>
            </a:r>
            <a:r>
              <a:rPr lang="en-US" dirty="0" smtClean="0">
                <a:solidFill>
                  <a:srgbClr val="00B050"/>
                </a:solidFill>
              </a:rPr>
              <a:t> </a:t>
            </a:r>
            <a:r>
              <a:rPr lang="en-US" dirty="0" smtClean="0"/>
              <a:t>are the hair-like appendages that extend up to several micrometers from the </a:t>
            </a:r>
            <a:r>
              <a:rPr lang="en-US" dirty="0" err="1" smtClean="0"/>
              <a:t>gonococcal</a:t>
            </a:r>
            <a:r>
              <a:rPr lang="en-US" dirty="0" smtClean="0"/>
              <a:t> surface</a:t>
            </a:r>
            <a:r>
              <a:rPr lang="en-US" b="1" dirty="0" smtClean="0"/>
              <a:t>. They enhance attachment to host cells and resistance to </a:t>
            </a:r>
            <a:r>
              <a:rPr lang="en-US" b="1" dirty="0" err="1" smtClean="0"/>
              <a:t>phagocytosis</a:t>
            </a:r>
            <a:r>
              <a:rPr lang="en-US" b="1" dirty="0" smtClean="0"/>
              <a:t>.</a:t>
            </a:r>
            <a:r>
              <a:rPr lang="en-US" dirty="0" smtClean="0"/>
              <a:t> They are made up of stacked </a:t>
            </a:r>
            <a:r>
              <a:rPr lang="en-US" dirty="0" err="1" smtClean="0"/>
              <a:t>pilin</a:t>
            </a:r>
            <a:r>
              <a:rPr lang="en-US" dirty="0" smtClean="0"/>
              <a:t> .</a:t>
            </a:r>
          </a:p>
          <a:p>
            <a:pPr algn="l">
              <a:buNone/>
            </a:pPr>
            <a:r>
              <a:rPr lang="en-US" dirty="0" smtClean="0"/>
              <a:t> The </a:t>
            </a:r>
            <a:r>
              <a:rPr lang="en-US" dirty="0" err="1" smtClean="0"/>
              <a:t>pilins</a:t>
            </a:r>
            <a:r>
              <a:rPr lang="en-US" dirty="0" smtClean="0"/>
              <a:t> of almost all strains </a:t>
            </a:r>
            <a:r>
              <a:rPr lang="en-US" i="1" dirty="0" smtClean="0"/>
              <a:t>of N </a:t>
            </a:r>
            <a:r>
              <a:rPr lang="en-US" i="1" dirty="0" err="1" smtClean="0"/>
              <a:t>gonorrhoeae</a:t>
            </a:r>
            <a:r>
              <a:rPr lang="en-US" i="1" dirty="0" smtClean="0"/>
              <a:t> </a:t>
            </a:r>
            <a:r>
              <a:rPr lang="en-US" dirty="0" smtClean="0"/>
              <a:t>are </a:t>
            </a:r>
            <a:r>
              <a:rPr lang="en-US" dirty="0" err="1" smtClean="0"/>
              <a:t>antigenically</a:t>
            </a:r>
            <a:r>
              <a:rPr lang="en-US" dirty="0" smtClean="0"/>
              <a:t> different, and a single strain can make many </a:t>
            </a:r>
            <a:r>
              <a:rPr lang="en-US" dirty="0" err="1" smtClean="0"/>
              <a:t>antigenically</a:t>
            </a:r>
            <a:r>
              <a:rPr lang="en-US" dirty="0" smtClean="0"/>
              <a:t> distinct forms of </a:t>
            </a:r>
            <a:r>
              <a:rPr lang="en-US" dirty="0" err="1" smtClean="0"/>
              <a:t>pilin</a:t>
            </a:r>
            <a:endParaRPr lang="en-US" dirty="0" smtClean="0"/>
          </a:p>
          <a:p>
            <a:pPr algn="l">
              <a:buNone/>
            </a:pPr>
            <a:r>
              <a:rPr lang="en-US" dirty="0" smtClean="0">
                <a:solidFill>
                  <a:srgbClr val="FF0000"/>
                </a:solidFill>
              </a:rPr>
              <a:t> </a:t>
            </a:r>
            <a:r>
              <a:rPr lang="en-US" dirty="0" smtClean="0">
                <a:solidFill>
                  <a:srgbClr val="00B050"/>
                </a:solidFill>
              </a:rPr>
              <a:t>B. POR </a:t>
            </a:r>
            <a:r>
              <a:rPr lang="en-US" dirty="0" err="1" smtClean="0"/>
              <a:t>Por</a:t>
            </a:r>
            <a:r>
              <a:rPr lang="en-US" dirty="0" smtClean="0"/>
              <a:t> protein extends through the </a:t>
            </a:r>
            <a:r>
              <a:rPr lang="en-US" dirty="0" err="1" smtClean="0"/>
              <a:t>gonococcal</a:t>
            </a:r>
            <a:r>
              <a:rPr lang="en-US" dirty="0" smtClean="0"/>
              <a:t> cell membrane. It occurs in </a:t>
            </a:r>
            <a:r>
              <a:rPr lang="en-US" dirty="0" err="1" smtClean="0"/>
              <a:t>trimers</a:t>
            </a:r>
            <a:r>
              <a:rPr lang="en-US" dirty="0" smtClean="0"/>
              <a:t> to form pores in the surface </a:t>
            </a:r>
            <a:r>
              <a:rPr lang="en-US" dirty="0" smtClean="0">
                <a:solidFill>
                  <a:srgbClr val="FF0000"/>
                </a:solidFill>
              </a:rPr>
              <a:t>through which some nutrients enter the cell</a:t>
            </a:r>
            <a:r>
              <a:rPr lang="en-US" dirty="0" smtClean="0"/>
              <a:t>. </a:t>
            </a:r>
            <a:r>
              <a:rPr lang="en-US" dirty="0" err="1" smtClean="0"/>
              <a:t>Por</a:t>
            </a:r>
            <a:r>
              <a:rPr lang="en-US" dirty="0" smtClean="0"/>
              <a:t> proteins may impact intracellular killing of gonococci within </a:t>
            </a:r>
            <a:r>
              <a:rPr lang="en-US" dirty="0" err="1" smtClean="0"/>
              <a:t>neutrophils</a:t>
            </a:r>
            <a:r>
              <a:rPr lang="en-US" dirty="0" smtClean="0"/>
              <a:t> by preventing </a:t>
            </a:r>
            <a:r>
              <a:rPr lang="en-US" dirty="0" err="1" smtClean="0"/>
              <a:t>phagosome-lysosome</a:t>
            </a:r>
            <a:r>
              <a:rPr lang="en-US" dirty="0" smtClean="0"/>
              <a:t> fusion. </a:t>
            </a:r>
            <a:r>
              <a:rPr lang="en-US" dirty="0" err="1" smtClean="0"/>
              <a:t>Por</a:t>
            </a:r>
            <a:r>
              <a:rPr lang="en-US" dirty="0" smtClean="0"/>
              <a:t>,  the </a:t>
            </a:r>
            <a:r>
              <a:rPr lang="en-US" dirty="0" err="1" smtClean="0"/>
              <a:t>Por</a:t>
            </a:r>
            <a:r>
              <a:rPr lang="en-US" dirty="0" smtClean="0"/>
              <a:t> of different strains is </a:t>
            </a:r>
            <a:r>
              <a:rPr lang="en-US" dirty="0" err="1" smtClean="0"/>
              <a:t>antigenically</a:t>
            </a:r>
            <a:r>
              <a:rPr lang="en-US" dirty="0" smtClean="0"/>
              <a:t> different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Antigenic Structure</a:t>
            </a:r>
            <a:endParaRPr lang="ar-IQ" dirty="0"/>
          </a:p>
        </p:txBody>
      </p:sp>
      <p:sp>
        <p:nvSpPr>
          <p:cNvPr id="3" name="عنصر نائب للمحتوى 2"/>
          <p:cNvSpPr>
            <a:spLocks noGrp="1"/>
          </p:cNvSpPr>
          <p:nvPr>
            <p:ph idx="1"/>
          </p:nvPr>
        </p:nvSpPr>
        <p:spPr>
          <a:xfrm>
            <a:off x="539552" y="1700808"/>
            <a:ext cx="8229600" cy="4525963"/>
          </a:xfrm>
        </p:spPr>
        <p:txBody>
          <a:bodyPr>
            <a:normAutofit fontScale="92500" lnSpcReduction="20000"/>
          </a:bodyPr>
          <a:lstStyle/>
          <a:p>
            <a:pPr algn="l">
              <a:buNone/>
            </a:pPr>
            <a:r>
              <a:rPr lang="en-US" dirty="0" smtClean="0"/>
              <a:t> </a:t>
            </a:r>
            <a:r>
              <a:rPr lang="en-US" dirty="0" smtClean="0">
                <a:solidFill>
                  <a:srgbClr val="00B050"/>
                </a:solidFill>
              </a:rPr>
              <a:t>C. OPA PROTEINS </a:t>
            </a:r>
          </a:p>
          <a:p>
            <a:pPr algn="l">
              <a:buNone/>
            </a:pPr>
            <a:r>
              <a:rPr lang="en-US" dirty="0" smtClean="0"/>
              <a:t>These proteins function in adhesion of gonococci within colonies and in attachment of gonococci to host cells .</a:t>
            </a:r>
            <a:endParaRPr lang="ar-IQ" dirty="0" smtClean="0"/>
          </a:p>
          <a:p>
            <a:pPr algn="l">
              <a:buNone/>
            </a:pPr>
            <a:r>
              <a:rPr lang="en-US" dirty="0" smtClean="0">
                <a:solidFill>
                  <a:srgbClr val="00B050"/>
                </a:solidFill>
              </a:rPr>
              <a:t>D. RMP (PROTEIN III) </a:t>
            </a:r>
          </a:p>
          <a:p>
            <a:pPr algn="l">
              <a:buNone/>
            </a:pPr>
            <a:r>
              <a:rPr lang="en-US" dirty="0" smtClean="0"/>
              <a:t>This protein (MW about 33,000) is </a:t>
            </a:r>
            <a:r>
              <a:rPr lang="en-US" dirty="0" err="1" smtClean="0"/>
              <a:t>antigenically</a:t>
            </a:r>
            <a:r>
              <a:rPr lang="en-US" dirty="0" smtClean="0"/>
              <a:t> conserved in all gonococci. </a:t>
            </a:r>
            <a:r>
              <a:rPr lang="en-US" b="1" dirty="0" smtClean="0"/>
              <a:t>It is a reduction-modifiable protein (</a:t>
            </a:r>
            <a:r>
              <a:rPr lang="en-US" b="1" dirty="0" err="1" smtClean="0"/>
              <a:t>Rmp</a:t>
            </a:r>
            <a:r>
              <a:rPr lang="en-US" b="1" dirty="0" smtClean="0"/>
              <a:t>)</a:t>
            </a:r>
            <a:r>
              <a:rPr lang="en-US" dirty="0" smtClean="0"/>
              <a:t> and changes its apparent molecular weight when in a reduced state</a:t>
            </a:r>
            <a:r>
              <a:rPr lang="en-US" b="1" dirty="0" smtClean="0"/>
              <a:t>. It associates with </a:t>
            </a:r>
            <a:r>
              <a:rPr lang="en-US" b="1" dirty="0" err="1" smtClean="0"/>
              <a:t>Por</a:t>
            </a:r>
            <a:r>
              <a:rPr lang="en-US" b="1" dirty="0" smtClean="0"/>
              <a:t> in the formation of pores in the cell surface.</a:t>
            </a: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 Antigenic Structure</a:t>
            </a:r>
            <a:endParaRPr lang="en-US" dirty="0">
              <a:solidFill>
                <a:srgbClr val="FF0000"/>
              </a:solidFill>
            </a:endParaRPr>
          </a:p>
        </p:txBody>
      </p:sp>
      <p:sp>
        <p:nvSpPr>
          <p:cNvPr id="3" name="عنصر نائب للمحتوى 2"/>
          <p:cNvSpPr>
            <a:spLocks noGrp="1"/>
          </p:cNvSpPr>
          <p:nvPr>
            <p:ph idx="1"/>
          </p:nvPr>
        </p:nvSpPr>
        <p:spPr/>
        <p:txBody>
          <a:bodyPr>
            <a:normAutofit/>
          </a:bodyPr>
          <a:lstStyle/>
          <a:p>
            <a:pPr algn="l">
              <a:buNone/>
            </a:pPr>
            <a:r>
              <a:rPr lang="en-US" b="1" dirty="0" smtClean="0">
                <a:solidFill>
                  <a:srgbClr val="FF0000"/>
                </a:solidFill>
              </a:rPr>
              <a:t>1- </a:t>
            </a:r>
            <a:r>
              <a:rPr lang="en-US" b="1" dirty="0" err="1" smtClean="0">
                <a:solidFill>
                  <a:srgbClr val="FF0000"/>
                </a:solidFill>
              </a:rPr>
              <a:t>Peptidoglycan</a:t>
            </a:r>
            <a:r>
              <a:rPr lang="en-US" dirty="0" smtClean="0">
                <a:solidFill>
                  <a:srgbClr val="FF0000"/>
                </a:solidFill>
              </a:rPr>
              <a:t>, </a:t>
            </a:r>
            <a:r>
              <a:rPr lang="en-US" dirty="0" smtClean="0">
                <a:solidFill>
                  <a:schemeClr val="tx2">
                    <a:lumMod val="60000"/>
                    <a:lumOff val="40000"/>
                  </a:schemeClr>
                </a:solidFill>
              </a:rPr>
              <a:t>a polysaccharide polymer </a:t>
            </a:r>
          </a:p>
          <a:p>
            <a:pPr algn="l">
              <a:buNone/>
            </a:pPr>
            <a:r>
              <a:rPr lang="en-US" dirty="0" smtClean="0">
                <a:solidFill>
                  <a:srgbClr val="FF0000"/>
                </a:solidFill>
              </a:rPr>
              <a:t>A -  </a:t>
            </a:r>
            <a:r>
              <a:rPr lang="en-US" dirty="0" smtClean="0">
                <a:solidFill>
                  <a:schemeClr val="tx2">
                    <a:lumMod val="60000"/>
                    <a:lumOff val="40000"/>
                  </a:schemeClr>
                </a:solidFill>
              </a:rPr>
              <a:t>provides the rigid exoskeleton of the cell wall.</a:t>
            </a:r>
          </a:p>
          <a:p>
            <a:pPr algn="l">
              <a:buNone/>
            </a:pPr>
            <a:r>
              <a:rPr lang="en-US" dirty="0" smtClean="0">
                <a:solidFill>
                  <a:srgbClr val="FF0000"/>
                </a:solidFill>
              </a:rPr>
              <a:t>2-</a:t>
            </a:r>
            <a:r>
              <a:rPr lang="en-US" dirty="0" smtClean="0">
                <a:solidFill>
                  <a:schemeClr val="tx2">
                    <a:lumMod val="60000"/>
                    <a:lumOff val="40000"/>
                  </a:schemeClr>
                </a:solidFill>
              </a:rPr>
              <a:t> </a:t>
            </a:r>
            <a:r>
              <a:rPr lang="en-US" b="1" dirty="0" smtClean="0">
                <a:solidFill>
                  <a:schemeClr val="tx2">
                    <a:lumMod val="60000"/>
                    <a:lumOff val="40000"/>
                  </a:schemeClr>
                </a:solidFill>
              </a:rPr>
              <a:t> It is important in the</a:t>
            </a:r>
            <a:r>
              <a:rPr lang="en-US" dirty="0" smtClean="0">
                <a:solidFill>
                  <a:schemeClr val="tx2">
                    <a:lumMod val="60000"/>
                    <a:lumOff val="40000"/>
                  </a:schemeClr>
                </a:solidFill>
              </a:rPr>
              <a:t> </a:t>
            </a:r>
            <a:r>
              <a:rPr lang="en-US" b="1" dirty="0" smtClean="0">
                <a:solidFill>
                  <a:schemeClr val="tx2">
                    <a:lumMod val="60000"/>
                    <a:lumOff val="40000"/>
                  </a:schemeClr>
                </a:solidFill>
              </a:rPr>
              <a:t>pathogenesis of infection: </a:t>
            </a:r>
            <a:r>
              <a:rPr lang="en-US" dirty="0" smtClean="0">
                <a:solidFill>
                  <a:schemeClr val="tx2">
                    <a:lumMod val="60000"/>
                    <a:lumOff val="40000"/>
                  </a:schemeClr>
                </a:solidFill>
              </a:rPr>
              <a:t>It elicits production of interleukin-1 (endogenous </a:t>
            </a:r>
            <a:r>
              <a:rPr lang="en-US" dirty="0" err="1" smtClean="0">
                <a:solidFill>
                  <a:schemeClr val="tx2">
                    <a:lumMod val="60000"/>
                    <a:lumOff val="40000"/>
                  </a:schemeClr>
                </a:solidFill>
              </a:rPr>
              <a:t>pyrogen</a:t>
            </a:r>
            <a:r>
              <a:rPr lang="en-US" dirty="0" smtClean="0">
                <a:solidFill>
                  <a:schemeClr val="tx2">
                    <a:lumMod val="60000"/>
                    <a:lumOff val="40000"/>
                  </a:schemeClr>
                </a:solidFill>
              </a:rPr>
              <a:t>) and </a:t>
            </a:r>
            <a:r>
              <a:rPr lang="en-US" dirty="0" err="1" smtClean="0">
                <a:solidFill>
                  <a:schemeClr val="tx2">
                    <a:lumMod val="60000"/>
                    <a:lumOff val="40000"/>
                  </a:schemeClr>
                </a:solidFill>
              </a:rPr>
              <a:t>opsonic</a:t>
            </a:r>
            <a:r>
              <a:rPr lang="en-US" dirty="0" smtClean="0">
                <a:solidFill>
                  <a:schemeClr val="tx2">
                    <a:lumMod val="60000"/>
                    <a:lumOff val="40000"/>
                  </a:schemeClr>
                </a:solidFill>
              </a:rPr>
              <a:t> antibodies by </a:t>
            </a:r>
            <a:r>
              <a:rPr lang="en-US" dirty="0" err="1" smtClean="0">
                <a:solidFill>
                  <a:schemeClr val="tx2">
                    <a:lumMod val="60000"/>
                    <a:lumOff val="40000"/>
                  </a:schemeClr>
                </a:solidFill>
              </a:rPr>
              <a:t>monocytes</a:t>
            </a:r>
            <a:r>
              <a:rPr lang="en-US" dirty="0" smtClean="0">
                <a:solidFill>
                  <a:schemeClr val="tx2">
                    <a:lumMod val="60000"/>
                    <a:lumOff val="40000"/>
                  </a:schemeClr>
                </a:solidFill>
              </a:rPr>
              <a:t>, and it can be a chemo attractant for </a:t>
            </a:r>
            <a:r>
              <a:rPr lang="en-US" dirty="0" err="1" smtClean="0">
                <a:solidFill>
                  <a:schemeClr val="tx2">
                    <a:lumMod val="60000"/>
                    <a:lumOff val="40000"/>
                  </a:schemeClr>
                </a:solidFill>
              </a:rPr>
              <a:t>polymorphonuclear</a:t>
            </a:r>
            <a:r>
              <a:rPr lang="en-US" dirty="0" smtClean="0">
                <a:solidFill>
                  <a:schemeClr val="tx2">
                    <a:lumMod val="60000"/>
                    <a:lumOff val="40000"/>
                  </a:schemeClr>
                </a:solidFill>
              </a:rPr>
              <a:t> leukocytes, have </a:t>
            </a:r>
            <a:r>
              <a:rPr lang="en-US" dirty="0" err="1" smtClean="0">
                <a:solidFill>
                  <a:schemeClr val="tx2">
                    <a:lumMod val="60000"/>
                    <a:lumOff val="40000"/>
                  </a:schemeClr>
                </a:solidFill>
              </a:rPr>
              <a:t>endotoxin</a:t>
            </a:r>
            <a:r>
              <a:rPr lang="en-US" dirty="0" smtClean="0">
                <a:solidFill>
                  <a:schemeClr val="tx2">
                    <a:lumMod val="60000"/>
                    <a:lumOff val="40000"/>
                  </a:schemeClr>
                </a:solidFill>
              </a:rPr>
              <a:t>-like activity, and activate complement</a:t>
            </a:r>
            <a:r>
              <a:rPr lang="en-US" dirty="0" smtClean="0"/>
              <a:t>.</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Antigenic Structure</a:t>
            </a:r>
            <a:endParaRPr lang="ar-IQ" dirty="0"/>
          </a:p>
        </p:txBody>
      </p:sp>
      <p:sp>
        <p:nvSpPr>
          <p:cNvPr id="3" name="عنصر نائب للمحتوى 2"/>
          <p:cNvSpPr>
            <a:spLocks noGrp="1"/>
          </p:cNvSpPr>
          <p:nvPr>
            <p:ph idx="1"/>
          </p:nvPr>
        </p:nvSpPr>
        <p:spPr/>
        <p:txBody>
          <a:bodyPr>
            <a:normAutofit fontScale="77500" lnSpcReduction="20000"/>
          </a:bodyPr>
          <a:lstStyle/>
          <a:p>
            <a:pPr algn="l"/>
            <a:endParaRPr lang="en-US" dirty="0" smtClean="0"/>
          </a:p>
          <a:p>
            <a:pPr algn="l"/>
            <a:r>
              <a:rPr lang="en-US" b="1" dirty="0" smtClean="0">
                <a:solidFill>
                  <a:srgbClr val="00B050"/>
                </a:solidFill>
              </a:rPr>
              <a:t> E. LIPOOLIGOSACCHARIDE (LOS</a:t>
            </a:r>
            <a:r>
              <a:rPr lang="en-US" dirty="0" smtClean="0">
                <a:solidFill>
                  <a:srgbClr val="00B050"/>
                </a:solidFill>
              </a:rPr>
              <a:t>) </a:t>
            </a:r>
            <a:r>
              <a:rPr lang="en-US" dirty="0" smtClean="0"/>
              <a:t>In contrast to the enteric gram-negative rods , </a:t>
            </a:r>
            <a:r>
              <a:rPr lang="en-US" dirty="0" err="1" smtClean="0"/>
              <a:t>gonococcal</a:t>
            </a:r>
            <a:r>
              <a:rPr lang="en-US" dirty="0" smtClean="0"/>
              <a:t> LPS does not have long </a:t>
            </a:r>
            <a:r>
              <a:rPr lang="en-US" dirty="0" err="1" smtClean="0"/>
              <a:t>Oantigen</a:t>
            </a:r>
            <a:r>
              <a:rPr lang="en-US" dirty="0" smtClean="0"/>
              <a:t> side chains and is called a </a:t>
            </a:r>
            <a:r>
              <a:rPr lang="en-US" dirty="0" err="1" smtClean="0"/>
              <a:t>lipooligosaccharide</a:t>
            </a:r>
            <a:r>
              <a:rPr lang="en-US" dirty="0" smtClean="0"/>
              <a:t>. Its molecular weight is 3000–7000. Gonococci can express more than one </a:t>
            </a:r>
            <a:r>
              <a:rPr lang="en-US" dirty="0" err="1" smtClean="0"/>
              <a:t>antigenically</a:t>
            </a:r>
            <a:r>
              <a:rPr lang="en-US" dirty="0" smtClean="0"/>
              <a:t> different LOS chain simultaneously.</a:t>
            </a:r>
          </a:p>
          <a:p>
            <a:pPr algn="l">
              <a:buNone/>
            </a:pPr>
            <a:r>
              <a:rPr lang="en-US" b="1" dirty="0" smtClean="0"/>
              <a:t> Toxicity in </a:t>
            </a:r>
            <a:r>
              <a:rPr lang="en-US" b="1" dirty="0" err="1" smtClean="0"/>
              <a:t>gonococcal</a:t>
            </a:r>
            <a:r>
              <a:rPr lang="en-US" b="1" dirty="0" smtClean="0"/>
              <a:t> infections is largely due to the </a:t>
            </a:r>
            <a:r>
              <a:rPr lang="en-US" b="1" dirty="0" err="1" smtClean="0"/>
              <a:t>endotoxic</a:t>
            </a:r>
            <a:r>
              <a:rPr lang="en-US" b="1" dirty="0" smtClean="0"/>
              <a:t> effects of LOS</a:t>
            </a:r>
            <a:r>
              <a:rPr lang="en-US" dirty="0" smtClean="0"/>
              <a:t>. </a:t>
            </a:r>
            <a:r>
              <a:rPr lang="en-US" b="1" dirty="0" smtClean="0"/>
              <a:t>The presence on the </a:t>
            </a:r>
            <a:r>
              <a:rPr lang="en-US" b="1" dirty="0" err="1" smtClean="0"/>
              <a:t>gonococcal</a:t>
            </a:r>
            <a:r>
              <a:rPr lang="en-US" b="1" dirty="0" smtClean="0"/>
              <a:t> surface of the same surface structures as human cells helps gonococci evade immune recognition.</a:t>
            </a:r>
            <a:r>
              <a:rPr lang="en-US" dirty="0" smtClean="0"/>
              <a:t> </a:t>
            </a:r>
          </a:p>
          <a:p>
            <a:pPr algn="l"/>
            <a:r>
              <a:rPr lang="ar-IQ" b="1" dirty="0" smtClean="0"/>
              <a:t> </a:t>
            </a:r>
            <a:r>
              <a:rPr lang="en-US" b="1" dirty="0" smtClean="0">
                <a:solidFill>
                  <a:srgbClr val="00B050"/>
                </a:solidFill>
              </a:rPr>
              <a:t>F. OTHER PROTEINS</a:t>
            </a:r>
            <a:r>
              <a:rPr lang="en-US" dirty="0" smtClean="0">
                <a:solidFill>
                  <a:srgbClr val="00B050"/>
                </a:solidFill>
              </a:rPr>
              <a:t> </a:t>
            </a:r>
            <a:r>
              <a:rPr lang="en-US" dirty="0" smtClean="0"/>
              <a:t>Several </a:t>
            </a:r>
            <a:r>
              <a:rPr lang="en-US" dirty="0" err="1" smtClean="0"/>
              <a:t>antigenically</a:t>
            </a:r>
            <a:r>
              <a:rPr lang="en-US" dirty="0" smtClean="0"/>
              <a:t> constant proteins of gonococci have poorly defined roles in pathogenesis</a:t>
            </a:r>
            <a:endParaRPr lang="ar-IQ"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Pathogenesis</a:t>
            </a:r>
            <a:endParaRPr lang="ar-IQ" dirty="0">
              <a:solidFill>
                <a:srgbClr val="FF0000"/>
              </a:solidFill>
            </a:endParaRPr>
          </a:p>
        </p:txBody>
      </p:sp>
      <p:sp>
        <p:nvSpPr>
          <p:cNvPr id="3" name="عنصر نائب للمحتوى 2"/>
          <p:cNvSpPr>
            <a:spLocks noGrp="1"/>
          </p:cNvSpPr>
          <p:nvPr>
            <p:ph idx="1"/>
          </p:nvPr>
        </p:nvSpPr>
        <p:spPr/>
        <p:txBody>
          <a:bodyPr>
            <a:normAutofit fontScale="77500" lnSpcReduction="20000"/>
          </a:bodyPr>
          <a:lstStyle/>
          <a:p>
            <a:pPr algn="l">
              <a:buNone/>
            </a:pPr>
            <a:r>
              <a:rPr lang="en-US" dirty="0" smtClean="0"/>
              <a:t>  Gonococci exhibit several morphologic types of colonies , but </a:t>
            </a:r>
            <a:r>
              <a:rPr lang="en-US" dirty="0" smtClean="0">
                <a:solidFill>
                  <a:srgbClr val="00B050"/>
                </a:solidFill>
              </a:rPr>
              <a:t>only </a:t>
            </a:r>
            <a:r>
              <a:rPr lang="en-US" dirty="0" err="1" smtClean="0">
                <a:solidFill>
                  <a:srgbClr val="00B050"/>
                </a:solidFill>
              </a:rPr>
              <a:t>piliated</a:t>
            </a:r>
            <a:r>
              <a:rPr lang="en-US" dirty="0" smtClean="0">
                <a:solidFill>
                  <a:srgbClr val="00B050"/>
                </a:solidFill>
              </a:rPr>
              <a:t> bacteria appear to be virulent</a:t>
            </a:r>
            <a:r>
              <a:rPr lang="en-US" dirty="0" smtClean="0"/>
              <a:t>. </a:t>
            </a:r>
            <a:r>
              <a:rPr lang="en-US" dirty="0" err="1" smtClean="0"/>
              <a:t>Opa</a:t>
            </a:r>
            <a:r>
              <a:rPr lang="en-US" dirty="0" smtClean="0"/>
              <a:t> protein expression varies depending on the type of infection</a:t>
            </a:r>
            <a:r>
              <a:rPr lang="en-US" b="1" dirty="0" smtClean="0"/>
              <a:t>.</a:t>
            </a:r>
          </a:p>
          <a:p>
            <a:pPr algn="l">
              <a:buNone/>
            </a:pPr>
            <a:r>
              <a:rPr lang="en-US" b="1" dirty="0" smtClean="0">
                <a:solidFill>
                  <a:srgbClr val="00B050"/>
                </a:solidFill>
              </a:rPr>
              <a:t>Gonococci that form opaque </a:t>
            </a:r>
            <a:r>
              <a:rPr lang="en-US" dirty="0" smtClean="0">
                <a:solidFill>
                  <a:srgbClr val="00B050"/>
                </a:solidFill>
              </a:rPr>
              <a:t>colonies </a:t>
            </a:r>
            <a:r>
              <a:rPr lang="en-US" dirty="0" smtClean="0"/>
              <a:t>are isolated from men with </a:t>
            </a:r>
            <a:r>
              <a:rPr lang="en-US" dirty="0" smtClean="0">
                <a:solidFill>
                  <a:srgbClr val="FF0000"/>
                </a:solidFill>
              </a:rPr>
              <a:t>symptomatic </a:t>
            </a:r>
            <a:r>
              <a:rPr lang="en-US" dirty="0" err="1" smtClean="0">
                <a:solidFill>
                  <a:srgbClr val="FF0000"/>
                </a:solidFill>
              </a:rPr>
              <a:t>urethritis</a:t>
            </a:r>
            <a:r>
              <a:rPr lang="en-US" dirty="0" smtClean="0">
                <a:solidFill>
                  <a:srgbClr val="FF0000"/>
                </a:solidFill>
              </a:rPr>
              <a:t> </a:t>
            </a:r>
            <a:r>
              <a:rPr lang="en-US" dirty="0" smtClean="0"/>
              <a:t>and from uterine cervical cultures at mid cycle</a:t>
            </a:r>
            <a:r>
              <a:rPr lang="en-US" b="1" dirty="0" smtClean="0"/>
              <a:t>. </a:t>
            </a:r>
            <a:r>
              <a:rPr lang="en-US" b="1" dirty="0" smtClean="0">
                <a:solidFill>
                  <a:srgbClr val="00B050"/>
                </a:solidFill>
              </a:rPr>
              <a:t>Gonococci that form transparent</a:t>
            </a:r>
            <a:r>
              <a:rPr lang="en-US" dirty="0" smtClean="0">
                <a:solidFill>
                  <a:srgbClr val="00B050"/>
                </a:solidFill>
              </a:rPr>
              <a:t> colonies</a:t>
            </a:r>
            <a:r>
              <a:rPr lang="en-US" dirty="0" smtClean="0"/>
              <a:t> are frequently isolated from men with </a:t>
            </a:r>
            <a:r>
              <a:rPr lang="en-US" dirty="0" smtClean="0">
                <a:solidFill>
                  <a:srgbClr val="FF0000"/>
                </a:solidFill>
              </a:rPr>
              <a:t>asymptomatic urethral infection</a:t>
            </a:r>
            <a:r>
              <a:rPr lang="en-US" dirty="0" smtClean="0"/>
              <a:t>, from menstruating women, and from invasive forms of gonorrhea, including </a:t>
            </a:r>
            <a:r>
              <a:rPr lang="en-US" dirty="0" err="1" smtClean="0"/>
              <a:t>salpingitis</a:t>
            </a:r>
            <a:r>
              <a:rPr lang="en-US" dirty="0" smtClean="0"/>
              <a:t> and disseminated infection. Antigenic variation of surface proteins during infection allows the organism to circumvent host immune response.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Pathogenesis</a:t>
            </a:r>
            <a:endParaRPr lang="ar-IQ" dirty="0"/>
          </a:p>
        </p:txBody>
      </p:sp>
      <p:sp>
        <p:nvSpPr>
          <p:cNvPr id="3" name="عنصر نائب للمحتوى 2"/>
          <p:cNvSpPr>
            <a:spLocks noGrp="1"/>
          </p:cNvSpPr>
          <p:nvPr>
            <p:ph idx="1"/>
          </p:nvPr>
        </p:nvSpPr>
        <p:spPr/>
        <p:txBody>
          <a:bodyPr>
            <a:normAutofit fontScale="70000" lnSpcReduction="20000"/>
          </a:bodyPr>
          <a:lstStyle/>
          <a:p>
            <a:pPr algn="l"/>
            <a:r>
              <a:rPr lang="en-US" b="1" dirty="0" smtClean="0"/>
              <a:t> </a:t>
            </a:r>
            <a:r>
              <a:rPr lang="en-US" b="1" dirty="0" smtClean="0">
                <a:solidFill>
                  <a:srgbClr val="00B050"/>
                </a:solidFill>
              </a:rPr>
              <a:t>Gonococci attack mucous membranes of the genitourinary tract, eye, rectum, and throat</a:t>
            </a:r>
            <a:r>
              <a:rPr lang="en-US" dirty="0" smtClean="0">
                <a:solidFill>
                  <a:srgbClr val="00B050"/>
                </a:solidFill>
              </a:rPr>
              <a:t>, </a:t>
            </a:r>
            <a:r>
              <a:rPr lang="en-US" dirty="0" smtClean="0"/>
              <a:t>producing acute suppuration that may lead to tissue invasion; this is followed by </a:t>
            </a:r>
            <a:r>
              <a:rPr lang="en-US" dirty="0" smtClean="0">
                <a:solidFill>
                  <a:srgbClr val="00B050"/>
                </a:solidFill>
              </a:rPr>
              <a:t>chronic inflammation and fibrosis</a:t>
            </a:r>
            <a:r>
              <a:rPr lang="en-US" dirty="0" smtClean="0"/>
              <a:t>.</a:t>
            </a:r>
          </a:p>
          <a:p>
            <a:pPr algn="l"/>
            <a:r>
              <a:rPr lang="en-US" b="1" dirty="0" smtClean="0"/>
              <a:t>     </a:t>
            </a:r>
            <a:r>
              <a:rPr lang="en-US" b="1" dirty="0" smtClean="0">
                <a:solidFill>
                  <a:srgbClr val="00B050"/>
                </a:solidFill>
              </a:rPr>
              <a:t>In males, there is</a:t>
            </a:r>
            <a:r>
              <a:rPr lang="en-US" dirty="0" smtClean="0">
                <a:solidFill>
                  <a:srgbClr val="00B050"/>
                </a:solidFill>
              </a:rPr>
              <a:t> </a:t>
            </a:r>
            <a:r>
              <a:rPr lang="en-US" b="1" dirty="0" smtClean="0">
                <a:solidFill>
                  <a:srgbClr val="00B050"/>
                </a:solidFill>
              </a:rPr>
              <a:t>usually </a:t>
            </a:r>
            <a:r>
              <a:rPr lang="en-US" b="1" dirty="0" err="1" smtClean="0">
                <a:solidFill>
                  <a:srgbClr val="00B050"/>
                </a:solidFill>
              </a:rPr>
              <a:t>urethritis</a:t>
            </a:r>
            <a:r>
              <a:rPr lang="en-US" b="1" dirty="0" smtClean="0">
                <a:solidFill>
                  <a:srgbClr val="00B050"/>
                </a:solidFill>
              </a:rPr>
              <a:t>,</a:t>
            </a:r>
            <a:r>
              <a:rPr lang="en-US" dirty="0" smtClean="0">
                <a:solidFill>
                  <a:srgbClr val="00B050"/>
                </a:solidFill>
              </a:rPr>
              <a:t> </a:t>
            </a:r>
            <a:r>
              <a:rPr lang="en-US" dirty="0" smtClean="0"/>
              <a:t>with yellow, creamy pus and painful urination. The process may extend to the </a:t>
            </a:r>
            <a:r>
              <a:rPr lang="en-US" dirty="0" err="1" smtClean="0"/>
              <a:t>epididymis</a:t>
            </a:r>
            <a:r>
              <a:rPr lang="en-US" dirty="0" smtClean="0"/>
              <a:t>. As suppuration subsides in untreated infection, fibrosis occurs, sometimes leading to urethral strictures. Urethral infection in men can be asymptomatic.</a:t>
            </a:r>
          </a:p>
          <a:p>
            <a:pPr algn="l">
              <a:buNone/>
            </a:pPr>
            <a:r>
              <a:rPr lang="en-US" dirty="0" smtClean="0"/>
              <a:t>  </a:t>
            </a:r>
            <a:r>
              <a:rPr lang="en-US" dirty="0" smtClean="0">
                <a:solidFill>
                  <a:srgbClr val="00B050"/>
                </a:solidFill>
              </a:rPr>
              <a:t>In females, </a:t>
            </a:r>
            <a:r>
              <a:rPr lang="en-US" dirty="0" smtClean="0"/>
              <a:t>the primary infection is in the </a:t>
            </a:r>
            <a:r>
              <a:rPr lang="en-US" dirty="0" err="1" smtClean="0"/>
              <a:t>endocervix</a:t>
            </a:r>
            <a:r>
              <a:rPr lang="en-US" dirty="0" smtClean="0"/>
              <a:t> and extends to the urethra and vagina, giving rise to </a:t>
            </a:r>
            <a:r>
              <a:rPr lang="en-US" dirty="0" err="1" smtClean="0"/>
              <a:t>mucopurulent</a:t>
            </a:r>
            <a:r>
              <a:rPr lang="en-US" dirty="0" smtClean="0"/>
              <a:t> discharge. It may then progress to the uterine tubes, causing </a:t>
            </a:r>
            <a:r>
              <a:rPr lang="en-US" dirty="0" err="1" smtClean="0"/>
              <a:t>salpingitis</a:t>
            </a:r>
            <a:r>
              <a:rPr lang="en-US" dirty="0" smtClean="0"/>
              <a:t>, fibrosis, and obliteration of the tubes. Infertility occurs in 20% of women with </a:t>
            </a:r>
            <a:r>
              <a:rPr lang="en-US" dirty="0" err="1" smtClean="0"/>
              <a:t>gonococcal</a:t>
            </a:r>
            <a:r>
              <a:rPr lang="en-US" dirty="0" smtClean="0"/>
              <a:t> </a:t>
            </a:r>
            <a:r>
              <a:rPr lang="en-US" dirty="0" err="1" smtClean="0"/>
              <a:t>salpingitis</a:t>
            </a:r>
            <a:r>
              <a:rPr lang="en-US" dirty="0" smtClean="0"/>
              <a:t>. Chronic </a:t>
            </a:r>
            <a:r>
              <a:rPr lang="en-US" dirty="0" err="1" smtClean="0"/>
              <a:t>gonococcal</a:t>
            </a:r>
            <a:r>
              <a:rPr lang="en-US" dirty="0" smtClean="0"/>
              <a:t> </a:t>
            </a:r>
            <a:r>
              <a:rPr lang="en-US" dirty="0" err="1" smtClean="0"/>
              <a:t>cervicitis</a:t>
            </a:r>
            <a:r>
              <a:rPr lang="en-US" dirty="0" smtClean="0"/>
              <a:t> or </a:t>
            </a:r>
            <a:r>
              <a:rPr lang="en-US" dirty="0" err="1" smtClean="0"/>
              <a:t>proctitis</a:t>
            </a:r>
            <a:r>
              <a:rPr lang="en-US" dirty="0" smtClean="0"/>
              <a:t> is often asymptomatic</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Pathogenesis</a:t>
            </a:r>
            <a:endParaRPr lang="ar-IQ" dirty="0"/>
          </a:p>
        </p:txBody>
      </p:sp>
      <p:sp>
        <p:nvSpPr>
          <p:cNvPr id="3" name="عنصر نائب للمحتوى 2"/>
          <p:cNvSpPr>
            <a:spLocks noGrp="1"/>
          </p:cNvSpPr>
          <p:nvPr>
            <p:ph idx="1"/>
          </p:nvPr>
        </p:nvSpPr>
        <p:spPr/>
        <p:txBody>
          <a:bodyPr>
            <a:normAutofit fontScale="85000" lnSpcReduction="20000"/>
          </a:bodyPr>
          <a:lstStyle/>
          <a:p>
            <a:pPr algn="l">
              <a:buNone/>
            </a:pPr>
            <a:r>
              <a:rPr lang="en-US" dirty="0" smtClean="0"/>
              <a:t> </a:t>
            </a:r>
            <a:r>
              <a:rPr lang="en-US" dirty="0" err="1" smtClean="0">
                <a:solidFill>
                  <a:srgbClr val="00B050"/>
                </a:solidFill>
              </a:rPr>
              <a:t>Gonococcal</a:t>
            </a:r>
            <a:r>
              <a:rPr lang="en-US" dirty="0" smtClean="0">
                <a:solidFill>
                  <a:srgbClr val="00B050"/>
                </a:solidFill>
              </a:rPr>
              <a:t> </a:t>
            </a:r>
            <a:r>
              <a:rPr lang="en-US" b="1" dirty="0" err="1" smtClean="0">
                <a:solidFill>
                  <a:srgbClr val="00B050"/>
                </a:solidFill>
              </a:rPr>
              <a:t>bacteremia</a:t>
            </a:r>
            <a:r>
              <a:rPr lang="en-US" b="1" dirty="0" smtClean="0">
                <a:solidFill>
                  <a:srgbClr val="00B050"/>
                </a:solidFill>
              </a:rPr>
              <a:t> leads to skin lesion</a:t>
            </a:r>
            <a:r>
              <a:rPr lang="en-US" dirty="0" smtClean="0">
                <a:solidFill>
                  <a:srgbClr val="00B050"/>
                </a:solidFill>
              </a:rPr>
              <a:t>s </a:t>
            </a:r>
            <a:r>
              <a:rPr lang="en-US" dirty="0" smtClean="0"/>
              <a:t>(especially hemorrhagic papules and pustules) on the hands, forearms, feet, and legs and to </a:t>
            </a:r>
            <a:r>
              <a:rPr lang="en-US" dirty="0" err="1" smtClean="0"/>
              <a:t>tenosynovitis</a:t>
            </a:r>
            <a:r>
              <a:rPr lang="en-US" dirty="0" smtClean="0"/>
              <a:t> and </a:t>
            </a:r>
            <a:r>
              <a:rPr lang="en-US" dirty="0" err="1" smtClean="0"/>
              <a:t>suppurative</a:t>
            </a:r>
            <a:r>
              <a:rPr lang="en-US" dirty="0" smtClean="0"/>
              <a:t> arthritis, usually of the knees, ankles, and wrists. Gonococci can be cultured from blood or joint fluid of only 30% of patients with </a:t>
            </a:r>
            <a:r>
              <a:rPr lang="en-US" dirty="0" err="1" smtClean="0"/>
              <a:t>gonococcal</a:t>
            </a:r>
            <a:r>
              <a:rPr lang="en-US" dirty="0" smtClean="0"/>
              <a:t> arthritis</a:t>
            </a:r>
            <a:r>
              <a:rPr lang="en-US" b="1" dirty="0" smtClean="0"/>
              <a:t>. </a:t>
            </a:r>
            <a:r>
              <a:rPr lang="en-US" b="1" dirty="0" err="1" smtClean="0">
                <a:solidFill>
                  <a:srgbClr val="00B050"/>
                </a:solidFill>
              </a:rPr>
              <a:t>Gonococcal</a:t>
            </a:r>
            <a:r>
              <a:rPr lang="en-US" b="1" dirty="0" smtClean="0">
                <a:solidFill>
                  <a:srgbClr val="00B050"/>
                </a:solidFill>
              </a:rPr>
              <a:t> </a:t>
            </a:r>
            <a:r>
              <a:rPr lang="en-US" b="1" dirty="0" err="1" smtClean="0">
                <a:solidFill>
                  <a:srgbClr val="00B050"/>
                </a:solidFill>
              </a:rPr>
              <a:t>endocarditis</a:t>
            </a:r>
            <a:r>
              <a:rPr lang="en-US" b="1" dirty="0" smtClean="0">
                <a:solidFill>
                  <a:srgbClr val="00B050"/>
                </a:solidFill>
              </a:rPr>
              <a:t> </a:t>
            </a:r>
            <a:r>
              <a:rPr lang="en-US" dirty="0" smtClean="0"/>
              <a:t>is an uncommon but severe infection. Gonococci sometimes cause meningitis and eye infections in adults. Complement deficiency is frequently found in patients with </a:t>
            </a:r>
            <a:r>
              <a:rPr lang="en-US" b="1" dirty="0" err="1" smtClean="0"/>
              <a:t>gonoccal</a:t>
            </a:r>
            <a:r>
              <a:rPr lang="en-US" b="1" dirty="0" smtClean="0"/>
              <a:t> </a:t>
            </a:r>
            <a:r>
              <a:rPr lang="en-US" b="1" dirty="0" err="1" smtClean="0"/>
              <a:t>bacteremia</a:t>
            </a:r>
            <a:r>
              <a:rPr lang="en-US" b="1" dirty="0" smtClean="0"/>
              <a:t>. </a:t>
            </a:r>
            <a:r>
              <a:rPr lang="en-US" b="1" dirty="0" err="1" smtClean="0">
                <a:solidFill>
                  <a:srgbClr val="00B050"/>
                </a:solidFill>
              </a:rPr>
              <a:t>Gonococcal</a:t>
            </a:r>
            <a:r>
              <a:rPr lang="en-US" b="1" dirty="0" smtClean="0">
                <a:solidFill>
                  <a:srgbClr val="00B050"/>
                </a:solidFill>
              </a:rPr>
              <a:t> </a:t>
            </a:r>
            <a:r>
              <a:rPr lang="en-US" b="1" dirty="0" err="1" smtClean="0">
                <a:solidFill>
                  <a:srgbClr val="00B050"/>
                </a:solidFill>
              </a:rPr>
              <a:t>ophthalmi</a:t>
            </a:r>
            <a:r>
              <a:rPr lang="en-US" dirty="0" err="1" smtClean="0">
                <a:solidFill>
                  <a:srgbClr val="00B050"/>
                </a:solidFill>
              </a:rPr>
              <a:t>a</a:t>
            </a:r>
            <a:r>
              <a:rPr lang="en-US" dirty="0" smtClean="0">
                <a:solidFill>
                  <a:srgbClr val="00B050"/>
                </a:solidFill>
              </a:rPr>
              <a:t> </a:t>
            </a:r>
            <a:r>
              <a:rPr lang="en-US" b="1" dirty="0" err="1" smtClean="0">
                <a:solidFill>
                  <a:srgbClr val="00B050"/>
                </a:solidFill>
              </a:rPr>
              <a:t>neonatorum</a:t>
            </a:r>
            <a:r>
              <a:rPr lang="en-US" dirty="0" smtClean="0">
                <a:solidFill>
                  <a:srgbClr val="00B050"/>
                </a:solidFill>
              </a:rPr>
              <a:t>, </a:t>
            </a:r>
            <a:r>
              <a:rPr lang="en-US" dirty="0" smtClean="0"/>
              <a:t>an infection of the eye of the newborn, is acquired during passage </a:t>
            </a:r>
            <a:r>
              <a:rPr lang="ar-IQ" dirty="0" smtClean="0"/>
              <a:t>.</a:t>
            </a:r>
            <a:r>
              <a:rPr lang="en-US" dirty="0" smtClean="0"/>
              <a:t>through an infected birth canal</a:t>
            </a:r>
            <a:endParaRPr lang="ar-IQ"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 Diagnostic Laboratory Tests</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70000" lnSpcReduction="20000"/>
          </a:bodyPr>
          <a:lstStyle/>
          <a:p>
            <a:r>
              <a:rPr lang="ar-IQ" dirty="0" smtClean="0"/>
              <a:t> </a:t>
            </a:r>
            <a:endParaRPr lang="en-US" dirty="0" smtClean="0"/>
          </a:p>
          <a:p>
            <a:pPr algn="l">
              <a:buNone/>
            </a:pPr>
            <a:r>
              <a:rPr lang="en-US" dirty="0" smtClean="0">
                <a:solidFill>
                  <a:srgbClr val="FF0000"/>
                </a:solidFill>
              </a:rPr>
              <a:t>A. SPECIMENS</a:t>
            </a:r>
          </a:p>
          <a:p>
            <a:pPr algn="l">
              <a:buNone/>
            </a:pPr>
            <a:r>
              <a:rPr lang="en-US" dirty="0" smtClean="0"/>
              <a:t>    </a:t>
            </a:r>
            <a:r>
              <a:rPr lang="en-US" dirty="0" smtClean="0">
                <a:solidFill>
                  <a:srgbClr val="FF0000"/>
                </a:solidFill>
              </a:rPr>
              <a:t>Pus and secretions </a:t>
            </a:r>
            <a:r>
              <a:rPr lang="en-US" dirty="0" smtClean="0"/>
              <a:t>are taken from the urethra, cervix, rectum, conjunctiva, throat, or synovial fluid for culture and smear. </a:t>
            </a:r>
            <a:r>
              <a:rPr lang="en-US" dirty="0" smtClean="0">
                <a:solidFill>
                  <a:srgbClr val="FF0000"/>
                </a:solidFill>
              </a:rPr>
              <a:t>Blood </a:t>
            </a:r>
            <a:r>
              <a:rPr lang="en-US" dirty="0" smtClean="0"/>
              <a:t>culture is necessary in systemic illness</a:t>
            </a:r>
          </a:p>
          <a:p>
            <a:pPr algn="l">
              <a:buNone/>
            </a:pPr>
            <a:r>
              <a:rPr lang="en-US" dirty="0" smtClean="0"/>
              <a:t> </a:t>
            </a:r>
            <a:r>
              <a:rPr lang="en-US" dirty="0" smtClean="0">
                <a:solidFill>
                  <a:srgbClr val="FF0000"/>
                </a:solidFill>
              </a:rPr>
              <a:t>B. SMEARS</a:t>
            </a:r>
          </a:p>
          <a:p>
            <a:pPr algn="l">
              <a:buNone/>
            </a:pPr>
            <a:r>
              <a:rPr lang="en-US" dirty="0" smtClean="0"/>
              <a:t>   </a:t>
            </a:r>
            <a:r>
              <a:rPr lang="en-US" dirty="0" smtClean="0">
                <a:solidFill>
                  <a:srgbClr val="FF0000"/>
                </a:solidFill>
              </a:rPr>
              <a:t>Gram-stained smears </a:t>
            </a:r>
            <a:r>
              <a:rPr lang="en-US" dirty="0" smtClean="0"/>
              <a:t>of urethral or </a:t>
            </a:r>
            <a:r>
              <a:rPr lang="en-US" dirty="0" err="1" smtClean="0"/>
              <a:t>endocervical</a:t>
            </a:r>
            <a:r>
              <a:rPr lang="en-US" dirty="0" smtClean="0"/>
              <a:t> </a:t>
            </a:r>
            <a:r>
              <a:rPr lang="en-US" dirty="0" err="1" smtClean="0"/>
              <a:t>exudate</a:t>
            </a:r>
            <a:r>
              <a:rPr lang="en-US" dirty="0" smtClean="0"/>
              <a:t> reveal many </a:t>
            </a:r>
            <a:r>
              <a:rPr lang="en-US" dirty="0" err="1" smtClean="0"/>
              <a:t>diplococci</a:t>
            </a:r>
            <a:r>
              <a:rPr lang="en-US" dirty="0" smtClean="0"/>
              <a:t> within pus cells.. Cultures of urethral </a:t>
            </a:r>
            <a:r>
              <a:rPr lang="en-US" dirty="0" err="1" smtClean="0"/>
              <a:t>exudate</a:t>
            </a:r>
            <a:r>
              <a:rPr lang="en-US" dirty="0" smtClean="0"/>
              <a:t> from men are not necessary when the stain is positive, but cultures should be done for women. Stained smears of </a:t>
            </a:r>
            <a:r>
              <a:rPr lang="en-US" dirty="0" err="1" smtClean="0"/>
              <a:t>conjunctival</a:t>
            </a:r>
            <a:r>
              <a:rPr lang="en-US" dirty="0" smtClean="0"/>
              <a:t> exudates can also be diagnostic, but those of specimens from the throat or rectum are generally not helpful.</a:t>
            </a:r>
          </a:p>
          <a:p>
            <a:pPr algn="l"/>
            <a:r>
              <a:rPr lang="en-US" dirty="0" smtClean="0"/>
              <a:t> </a:t>
            </a:r>
            <a:endParaRPr lang="ar-IQ"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C:\Users\Smart\images.jpg"/>
          <p:cNvPicPr>
            <a:picLocks noGrp="1"/>
          </p:cNvPicPr>
          <p:nvPr>
            <p:ph idx="1"/>
          </p:nvPr>
        </p:nvPicPr>
        <p:blipFill>
          <a:blip r:embed="rId2" cstate="print"/>
          <a:stretch>
            <a:fillRect/>
          </a:stretch>
        </p:blipFill>
        <p:spPr bwMode="auto">
          <a:xfrm>
            <a:off x="3271837" y="3248819"/>
            <a:ext cx="2600325" cy="176212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 Diagnostic Laboratory Tests</a:t>
            </a:r>
          </a:p>
        </p:txBody>
      </p:sp>
      <p:sp>
        <p:nvSpPr>
          <p:cNvPr id="3" name="عنصر نائب للمحتوى 2"/>
          <p:cNvSpPr>
            <a:spLocks noGrp="1"/>
          </p:cNvSpPr>
          <p:nvPr>
            <p:ph idx="1"/>
          </p:nvPr>
        </p:nvSpPr>
        <p:spPr/>
        <p:txBody>
          <a:bodyPr>
            <a:normAutofit fontScale="70000" lnSpcReduction="20000"/>
          </a:bodyPr>
          <a:lstStyle/>
          <a:p>
            <a:pPr algn="l">
              <a:buNone/>
            </a:pPr>
            <a:r>
              <a:rPr lang="en-US" dirty="0" smtClean="0">
                <a:solidFill>
                  <a:srgbClr val="FF0000"/>
                </a:solidFill>
              </a:rPr>
              <a:t>C. CULTURE</a:t>
            </a:r>
            <a:r>
              <a:rPr lang="en-US" dirty="0" smtClean="0"/>
              <a:t> </a:t>
            </a:r>
          </a:p>
          <a:p>
            <a:pPr algn="l">
              <a:buNone/>
            </a:pPr>
            <a:r>
              <a:rPr lang="en-US" dirty="0" smtClean="0"/>
              <a:t>Immediately after collection, pus or mucus is streaked on enriched selective medium (</a:t>
            </a:r>
            <a:r>
              <a:rPr lang="en-US" dirty="0" err="1" smtClean="0"/>
              <a:t>eg</a:t>
            </a:r>
            <a:r>
              <a:rPr lang="en-US" dirty="0" smtClean="0"/>
              <a:t>, modified Thayer-Martin medium) and incubated in an atmosphere containing 5% CO2 (candle extinction jar) at 37 °C. To avoid overgrowth by contaminants, 48 hour after culture, the organisms can be quickly identified by their appearance on a </a:t>
            </a:r>
            <a:r>
              <a:rPr lang="en-US" dirty="0" smtClean="0">
                <a:solidFill>
                  <a:srgbClr val="FF0000"/>
                </a:solidFill>
              </a:rPr>
              <a:t>Gram-stained smear, by </a:t>
            </a:r>
            <a:r>
              <a:rPr lang="en-US" dirty="0" err="1" smtClean="0">
                <a:solidFill>
                  <a:srgbClr val="FF0000"/>
                </a:solidFill>
              </a:rPr>
              <a:t>oxidase</a:t>
            </a:r>
            <a:r>
              <a:rPr lang="en-US" dirty="0" smtClean="0">
                <a:solidFill>
                  <a:srgbClr val="FF0000"/>
                </a:solidFill>
              </a:rPr>
              <a:t> positivity, </a:t>
            </a:r>
            <a:r>
              <a:rPr lang="en-US" dirty="0" smtClean="0"/>
              <a:t>and by </a:t>
            </a:r>
            <a:r>
              <a:rPr lang="en-US" dirty="0" smtClean="0">
                <a:solidFill>
                  <a:srgbClr val="FF0000"/>
                </a:solidFill>
              </a:rPr>
              <a:t>co- agglutination, </a:t>
            </a:r>
            <a:r>
              <a:rPr lang="en-US" dirty="0" err="1" smtClean="0">
                <a:solidFill>
                  <a:srgbClr val="FF0000"/>
                </a:solidFill>
              </a:rPr>
              <a:t>immuno</a:t>
            </a:r>
            <a:r>
              <a:rPr lang="en-US" dirty="0" smtClean="0">
                <a:solidFill>
                  <a:srgbClr val="FF0000"/>
                </a:solidFill>
              </a:rPr>
              <a:t> fluorescence staining</a:t>
            </a:r>
            <a:r>
              <a:rPr lang="en-US" dirty="0" smtClean="0"/>
              <a:t>, or other </a:t>
            </a:r>
            <a:r>
              <a:rPr lang="en-US" dirty="0" err="1" smtClean="0"/>
              <a:t>laborator</a:t>
            </a:r>
            <a:r>
              <a:rPr lang="en-US" dirty="0" smtClean="0"/>
              <a:t> tests..</a:t>
            </a:r>
          </a:p>
          <a:p>
            <a:pPr algn="l">
              <a:buNone/>
            </a:pPr>
            <a:r>
              <a:rPr lang="en-US" dirty="0" smtClean="0">
                <a:solidFill>
                  <a:srgbClr val="FF0000"/>
                </a:solidFill>
              </a:rPr>
              <a:t>D. NUCLEIC ACID AMPLIFICATION TESTS</a:t>
            </a:r>
          </a:p>
          <a:p>
            <a:pPr algn="l">
              <a:buNone/>
            </a:pPr>
            <a:r>
              <a:rPr lang="en-US" dirty="0" smtClean="0">
                <a:solidFill>
                  <a:srgbClr val="FF0000"/>
                </a:solidFill>
              </a:rPr>
              <a:t> E. SEROLOGY</a:t>
            </a:r>
          </a:p>
          <a:p>
            <a:pPr algn="l">
              <a:buNone/>
            </a:pPr>
            <a:r>
              <a:rPr lang="en-US" dirty="0" smtClean="0"/>
              <a:t> Serum and genital fluid contain </a:t>
            </a:r>
            <a:r>
              <a:rPr lang="en-US" dirty="0" err="1" smtClean="0"/>
              <a:t>IgG</a:t>
            </a:r>
            <a:r>
              <a:rPr lang="en-US" dirty="0" smtClean="0"/>
              <a:t> and </a:t>
            </a:r>
            <a:r>
              <a:rPr lang="en-US" dirty="0" err="1" smtClean="0"/>
              <a:t>IgA</a:t>
            </a:r>
            <a:r>
              <a:rPr lang="en-US" dirty="0" smtClean="0"/>
              <a:t> antibodies against </a:t>
            </a:r>
            <a:r>
              <a:rPr lang="en-US" dirty="0" err="1" smtClean="0"/>
              <a:t>gonococcal</a:t>
            </a:r>
            <a:r>
              <a:rPr lang="en-US" dirty="0" smtClean="0"/>
              <a:t> </a:t>
            </a:r>
            <a:r>
              <a:rPr lang="en-US" dirty="0" err="1" smtClean="0"/>
              <a:t>pili</a:t>
            </a:r>
            <a:r>
              <a:rPr lang="en-US" dirty="0" smtClean="0"/>
              <a:t>, outer membrane proteins, and LPS. Some </a:t>
            </a:r>
            <a:r>
              <a:rPr lang="en-US" dirty="0" err="1" smtClean="0"/>
              <a:t>IgM</a:t>
            </a:r>
            <a:r>
              <a:rPr lang="en-US" dirty="0" smtClean="0"/>
              <a:t> of human</a:t>
            </a:r>
            <a:endParaRPr lang="ar-IQ" dirty="0" smtClean="0"/>
          </a:p>
          <a:p>
            <a:endParaRPr lang="ar-IQ"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
            </a:r>
            <a:br>
              <a:rPr lang="en-US" dirty="0" smtClean="0"/>
            </a:br>
            <a:r>
              <a:rPr lang="en-US" i="1" dirty="0" smtClean="0">
                <a:solidFill>
                  <a:srgbClr val="FF0000"/>
                </a:solidFill>
              </a:rPr>
              <a:t> NEISSERIA MENINGITIDIS</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92500" lnSpcReduction="10000"/>
          </a:bodyPr>
          <a:lstStyle/>
          <a:p>
            <a:pPr algn="l">
              <a:buNone/>
            </a:pPr>
            <a:r>
              <a:rPr lang="en-US" b="1" dirty="0" smtClean="0">
                <a:solidFill>
                  <a:srgbClr val="00B050"/>
                </a:solidFill>
              </a:rPr>
              <a:t>Antigenic Structure</a:t>
            </a:r>
            <a:r>
              <a:rPr lang="en-US" dirty="0" smtClean="0">
                <a:solidFill>
                  <a:srgbClr val="00B050"/>
                </a:solidFill>
              </a:rPr>
              <a:t> </a:t>
            </a:r>
            <a:r>
              <a:rPr lang="en-US" dirty="0" smtClean="0"/>
              <a:t>At least 13 </a:t>
            </a:r>
            <a:r>
              <a:rPr lang="en-US" dirty="0" err="1" smtClean="0"/>
              <a:t>sero</a:t>
            </a:r>
            <a:r>
              <a:rPr lang="en-US" dirty="0" smtClean="0"/>
              <a:t> groups of </a:t>
            </a:r>
            <a:r>
              <a:rPr lang="en-US" dirty="0" err="1" smtClean="0"/>
              <a:t>meningococci</a:t>
            </a:r>
            <a:r>
              <a:rPr lang="en-US" dirty="0" smtClean="0"/>
              <a:t> have been </a:t>
            </a:r>
            <a:r>
              <a:rPr lang="en-US" b="1" dirty="0" smtClean="0"/>
              <a:t>identified by immunologic specificity of </a:t>
            </a:r>
            <a:r>
              <a:rPr lang="en-US" b="1" dirty="0" smtClean="0">
                <a:solidFill>
                  <a:srgbClr val="00B050"/>
                </a:solidFill>
              </a:rPr>
              <a:t>capsular polysaccharides</a:t>
            </a:r>
            <a:r>
              <a:rPr lang="en-US" dirty="0" smtClean="0"/>
              <a:t>. The most important </a:t>
            </a:r>
            <a:r>
              <a:rPr lang="en-US" dirty="0" err="1" smtClean="0"/>
              <a:t>serogroups</a:t>
            </a:r>
            <a:r>
              <a:rPr lang="en-US" dirty="0" smtClean="0"/>
              <a:t> associated with disease in </a:t>
            </a:r>
            <a:r>
              <a:rPr lang="en-US" dirty="0" smtClean="0">
                <a:solidFill>
                  <a:srgbClr val="00B050"/>
                </a:solidFill>
              </a:rPr>
              <a:t>humans are A, B, C, Y, and W-135.  </a:t>
            </a:r>
            <a:r>
              <a:rPr lang="en-US" dirty="0" smtClean="0"/>
              <a:t>Meningococcal antigens are found in blood and cerebrospinal fluid of patients with active disease. </a:t>
            </a:r>
          </a:p>
          <a:p>
            <a:pPr algn="l">
              <a:buNone/>
            </a:pPr>
            <a:r>
              <a:rPr lang="en-US" dirty="0" smtClean="0">
                <a:solidFill>
                  <a:srgbClr val="00B050"/>
                </a:solidFill>
              </a:rPr>
              <a:t>Meningococcal LPS is responsible </a:t>
            </a:r>
            <a:r>
              <a:rPr lang="en-US" dirty="0" smtClean="0"/>
              <a:t>for many of the </a:t>
            </a:r>
            <a:r>
              <a:rPr lang="en-US" dirty="0" smtClean="0">
                <a:solidFill>
                  <a:srgbClr val="00B050"/>
                </a:solidFill>
              </a:rPr>
              <a:t>toxic</a:t>
            </a:r>
            <a:r>
              <a:rPr lang="en-US" dirty="0" smtClean="0"/>
              <a:t> effects found in meningococcal disease..</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NEISSERIA MENINGITIDIS</a:t>
            </a:r>
            <a:endParaRPr lang="ar-IQ" i="1" dirty="0"/>
          </a:p>
        </p:txBody>
      </p:sp>
      <p:sp>
        <p:nvSpPr>
          <p:cNvPr id="3" name="عنصر نائب للمحتوى 2"/>
          <p:cNvSpPr>
            <a:spLocks noGrp="1"/>
          </p:cNvSpPr>
          <p:nvPr>
            <p:ph idx="1"/>
          </p:nvPr>
        </p:nvSpPr>
        <p:spPr/>
        <p:txBody>
          <a:bodyPr>
            <a:normAutofit fontScale="77500" lnSpcReduction="20000"/>
          </a:bodyPr>
          <a:lstStyle/>
          <a:p>
            <a:endParaRPr lang="en-US" dirty="0" smtClean="0"/>
          </a:p>
          <a:p>
            <a:pPr algn="l">
              <a:buNone/>
            </a:pPr>
            <a:r>
              <a:rPr lang="en-US" dirty="0" smtClean="0">
                <a:solidFill>
                  <a:srgbClr val="FF0000"/>
                </a:solidFill>
              </a:rPr>
              <a:t>Diagnostic Laboratory Tests</a:t>
            </a:r>
          </a:p>
          <a:p>
            <a:pPr algn="l">
              <a:buNone/>
            </a:pPr>
            <a:r>
              <a:rPr lang="en-US" dirty="0" smtClean="0">
                <a:solidFill>
                  <a:srgbClr val="FF0000"/>
                </a:solidFill>
              </a:rPr>
              <a:t> A. SPECIMENS</a:t>
            </a:r>
          </a:p>
          <a:p>
            <a:pPr algn="l">
              <a:buNone/>
            </a:pPr>
            <a:r>
              <a:rPr lang="en-US" b="1" dirty="0" smtClean="0">
                <a:solidFill>
                  <a:srgbClr val="FF0000"/>
                </a:solidFill>
              </a:rPr>
              <a:t>Specimens of blood</a:t>
            </a:r>
            <a:r>
              <a:rPr lang="en-US" dirty="0" smtClean="0">
                <a:solidFill>
                  <a:srgbClr val="FF0000"/>
                </a:solidFill>
              </a:rPr>
              <a:t> </a:t>
            </a:r>
            <a:r>
              <a:rPr lang="en-US" dirty="0" smtClean="0"/>
              <a:t>are taken for </a:t>
            </a:r>
            <a:r>
              <a:rPr lang="en-US" dirty="0" smtClean="0">
                <a:solidFill>
                  <a:srgbClr val="00B050"/>
                </a:solidFill>
              </a:rPr>
              <a:t>culture</a:t>
            </a:r>
            <a:r>
              <a:rPr lang="en-US" dirty="0" smtClean="0"/>
              <a:t>, and specimens </a:t>
            </a:r>
            <a:r>
              <a:rPr lang="en-US" b="1" dirty="0" smtClean="0"/>
              <a:t>of </a:t>
            </a:r>
            <a:r>
              <a:rPr lang="en-US" b="1" dirty="0" smtClean="0">
                <a:solidFill>
                  <a:srgbClr val="FF0000"/>
                </a:solidFill>
              </a:rPr>
              <a:t>spinal fluid</a:t>
            </a:r>
            <a:r>
              <a:rPr lang="en-US" dirty="0" smtClean="0">
                <a:solidFill>
                  <a:srgbClr val="FF0000"/>
                </a:solidFill>
              </a:rPr>
              <a:t> </a:t>
            </a:r>
            <a:r>
              <a:rPr lang="en-US" dirty="0" smtClean="0"/>
              <a:t>are taken for </a:t>
            </a:r>
            <a:r>
              <a:rPr lang="en-US" dirty="0" smtClean="0">
                <a:solidFill>
                  <a:srgbClr val="00B050"/>
                </a:solidFill>
              </a:rPr>
              <a:t>smear, </a:t>
            </a:r>
            <a:r>
              <a:rPr lang="en-US" dirty="0" smtClean="0"/>
              <a:t>culture, and chemical determinations. </a:t>
            </a:r>
            <a:r>
              <a:rPr lang="en-US" b="1" dirty="0" smtClean="0"/>
              <a:t>Nasopharyngeal swab </a:t>
            </a:r>
            <a:r>
              <a:rPr lang="en-US" dirty="0" smtClean="0"/>
              <a:t>cultures are suitable for carrier surveys. Puncture material from </a:t>
            </a:r>
            <a:r>
              <a:rPr lang="en-US" dirty="0" err="1" smtClean="0"/>
              <a:t>petechiae</a:t>
            </a:r>
            <a:r>
              <a:rPr lang="en-US" dirty="0" smtClean="0"/>
              <a:t> may be taken for smear and culture.</a:t>
            </a:r>
          </a:p>
          <a:p>
            <a:pPr algn="l">
              <a:buNone/>
            </a:pPr>
            <a:r>
              <a:rPr lang="en-US" b="1" dirty="0" smtClean="0">
                <a:solidFill>
                  <a:srgbClr val="FF0000"/>
                </a:solidFill>
              </a:rPr>
              <a:t>B. SMEARS </a:t>
            </a:r>
            <a:r>
              <a:rPr lang="en-US" dirty="0" smtClean="0"/>
              <a:t>Gram-stained smears of the sediment of centrifuged spinal </a:t>
            </a:r>
            <a:r>
              <a:rPr lang="en-US" dirty="0" err="1" smtClean="0"/>
              <a:t>fluidpetechial</a:t>
            </a:r>
            <a:r>
              <a:rPr lang="en-US" dirty="0" smtClean="0"/>
              <a:t> aspirate often show typical  </a:t>
            </a:r>
            <a:r>
              <a:rPr lang="en-US" dirty="0" err="1" smtClean="0"/>
              <a:t>neisseriae</a:t>
            </a:r>
            <a:r>
              <a:rPr lang="en-US" dirty="0" smtClean="0"/>
              <a:t>  </a:t>
            </a:r>
            <a:r>
              <a:rPr lang="en-US" dirty="0" err="1" smtClean="0"/>
              <a:t>polymorphonucleukocytes</a:t>
            </a:r>
            <a:r>
              <a:rPr lang="en-US" dirty="0" smtClean="0"/>
              <a:t> or </a:t>
            </a:r>
            <a:r>
              <a:rPr lang="en-US" dirty="0" err="1" smtClean="0"/>
              <a:t>extr</a:t>
            </a:r>
            <a:r>
              <a:rPr lang="en-US" dirty="0" smtClean="0"/>
              <a:t> </a:t>
            </a:r>
            <a:r>
              <a:rPr lang="en-US" dirty="0" err="1" smtClean="0"/>
              <a:t>acellularly</a:t>
            </a:r>
            <a:r>
              <a:rPr lang="en-US" dirty="0" smtClean="0"/>
              <a:t>. </a:t>
            </a:r>
            <a:r>
              <a:rPr lang="en-US" dirty="0" err="1" smtClean="0"/>
              <a:t>polymorpor</a:t>
            </a:r>
            <a:r>
              <a:rPr lang="en-US" dirty="0" smtClean="0"/>
              <a:t> </a:t>
            </a:r>
            <a:r>
              <a:rPr lang="en-US" dirty="0" err="1" smtClean="0"/>
              <a:t>extracellularl</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NEISSERIA MENINGITIDIS</a:t>
            </a:r>
            <a:endParaRPr lang="ar-IQ" i="1" dirty="0"/>
          </a:p>
        </p:txBody>
      </p:sp>
      <p:pic>
        <p:nvPicPr>
          <p:cNvPr id="4" name="عنصر نائب للمحتوى 3" descr="C:\Users\Smart\neisseria-meningitidis_lq_gram-1_f-350x220.jpg"/>
          <p:cNvPicPr>
            <a:picLocks noGrp="1"/>
          </p:cNvPicPr>
          <p:nvPr>
            <p:ph idx="1"/>
          </p:nvPr>
        </p:nvPicPr>
        <p:blipFill>
          <a:blip r:embed="rId2" cstate="print"/>
          <a:stretch>
            <a:fillRect/>
          </a:stretch>
        </p:blipFill>
        <p:spPr bwMode="auto">
          <a:xfrm>
            <a:off x="2905125" y="3082131"/>
            <a:ext cx="3333750" cy="2095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Antigenic Structure</a:t>
            </a:r>
            <a:endParaRPr lang="ar-IQ" dirty="0"/>
          </a:p>
        </p:txBody>
      </p:sp>
      <p:sp>
        <p:nvSpPr>
          <p:cNvPr id="3" name="عنصر نائب للمحتوى 2"/>
          <p:cNvSpPr>
            <a:spLocks noGrp="1"/>
          </p:cNvSpPr>
          <p:nvPr>
            <p:ph idx="1"/>
          </p:nvPr>
        </p:nvSpPr>
        <p:spPr/>
        <p:txBody>
          <a:bodyPr>
            <a:normAutofit/>
          </a:bodyPr>
          <a:lstStyle/>
          <a:p>
            <a:pPr algn="l" rtl="0">
              <a:buNone/>
            </a:pPr>
            <a:r>
              <a:rPr lang="en-US" b="1" dirty="0" smtClean="0">
                <a:solidFill>
                  <a:srgbClr val="FF0000"/>
                </a:solidFill>
              </a:rPr>
              <a:t>3 - Protein A</a:t>
            </a:r>
            <a:r>
              <a:rPr lang="en-US" dirty="0" smtClean="0">
                <a:solidFill>
                  <a:srgbClr val="FF0000"/>
                </a:solidFill>
              </a:rPr>
              <a:t> </a:t>
            </a:r>
            <a:r>
              <a:rPr lang="en-US" dirty="0" smtClean="0"/>
              <a:t>is a cell wall component of many </a:t>
            </a:r>
            <a:r>
              <a:rPr lang="en-US" i="1" dirty="0" smtClean="0"/>
              <a:t>S </a:t>
            </a:r>
            <a:r>
              <a:rPr lang="en-US" i="1" dirty="0" err="1" smtClean="0"/>
              <a:t>aureus</a:t>
            </a:r>
            <a:r>
              <a:rPr lang="en-US" dirty="0" smtClean="0"/>
              <a:t> strains, Protein A has become an important reagent in immunology and diagnostic laboratory technology ,</a:t>
            </a:r>
          </a:p>
          <a:p>
            <a:pPr algn="l" rtl="0">
              <a:buNone/>
            </a:pPr>
            <a:r>
              <a:rPr lang="en-US" b="1" dirty="0" smtClean="0">
                <a:solidFill>
                  <a:srgbClr val="FF0000"/>
                </a:solidFill>
              </a:rPr>
              <a:t>4 - Some </a:t>
            </a:r>
            <a:r>
              <a:rPr lang="en-US" b="1" i="1" dirty="0" smtClean="0"/>
              <a:t>S </a:t>
            </a:r>
            <a:r>
              <a:rPr lang="en-US" b="1" i="1" dirty="0" err="1" smtClean="0"/>
              <a:t>aureus</a:t>
            </a:r>
            <a:r>
              <a:rPr lang="en-US" b="1" dirty="0" smtClean="0"/>
              <a:t> </a:t>
            </a:r>
            <a:r>
              <a:rPr lang="en-US" dirty="0" smtClean="0"/>
              <a:t>strains </a:t>
            </a:r>
            <a:r>
              <a:rPr lang="en-US" b="1" dirty="0" smtClean="0">
                <a:solidFill>
                  <a:srgbClr val="FF0000"/>
                </a:solidFill>
              </a:rPr>
              <a:t>have capsules</a:t>
            </a:r>
            <a:r>
              <a:rPr lang="en-US" dirty="0" smtClean="0">
                <a:solidFill>
                  <a:srgbClr val="FF0000"/>
                </a:solidFill>
              </a:rPr>
              <a:t>, </a:t>
            </a:r>
            <a:r>
              <a:rPr lang="en-US" dirty="0" smtClean="0"/>
              <a:t>which inhibit </a:t>
            </a:r>
            <a:r>
              <a:rPr lang="en-US" dirty="0" err="1" smtClean="0"/>
              <a:t>phagocytosis</a:t>
            </a:r>
            <a:r>
              <a:rPr lang="en-US" dirty="0" smtClean="0"/>
              <a:t> by </a:t>
            </a:r>
            <a:r>
              <a:rPr lang="en-US" dirty="0" err="1" smtClean="0"/>
              <a:t>polymorphonuclear</a:t>
            </a:r>
            <a:r>
              <a:rPr lang="en-US" dirty="0" smtClean="0"/>
              <a:t> leukocytes unless specific antibodies are present.</a:t>
            </a:r>
          </a:p>
          <a:p>
            <a:pPr algn="l" rtl="0">
              <a:buNone/>
            </a:pPr>
            <a:r>
              <a:rPr lang="en-US" b="1" dirty="0" smtClean="0">
                <a:solidFill>
                  <a:srgbClr val="FF0000"/>
                </a:solidFill>
              </a:rPr>
              <a:t>5</a:t>
            </a:r>
            <a:r>
              <a:rPr lang="en-US" b="1" dirty="0" smtClean="0"/>
              <a:t> - Most strains of S </a:t>
            </a:r>
            <a:r>
              <a:rPr lang="en-US" b="1" dirty="0" err="1" smtClean="0"/>
              <a:t>aureus</a:t>
            </a:r>
            <a:r>
              <a:rPr lang="en-US" b="1" dirty="0" smtClean="0"/>
              <a:t> </a:t>
            </a:r>
            <a:r>
              <a:rPr lang="en-US" b="1" dirty="0" smtClean="0">
                <a:solidFill>
                  <a:srgbClr val="FF0000"/>
                </a:solidFill>
              </a:rPr>
              <a:t>have </a:t>
            </a:r>
            <a:r>
              <a:rPr lang="en-US" b="1" dirty="0" err="1" smtClean="0">
                <a:solidFill>
                  <a:srgbClr val="FF0000"/>
                </a:solidFill>
              </a:rPr>
              <a:t>coagulase</a:t>
            </a:r>
            <a:r>
              <a:rPr lang="en-US" b="1" dirty="0" smtClean="0"/>
              <a:t>, or </a:t>
            </a:r>
            <a:r>
              <a:rPr lang="en-US" b="1" dirty="0" smtClean="0">
                <a:solidFill>
                  <a:srgbClr val="FF0000"/>
                </a:solidFill>
              </a:rPr>
              <a:t>clumping facto</a:t>
            </a:r>
            <a:r>
              <a:rPr lang="en-US" dirty="0" smtClean="0">
                <a:solidFill>
                  <a:srgbClr val="FF0000"/>
                </a:solidFill>
              </a:rPr>
              <a:t>r</a:t>
            </a:r>
            <a:r>
              <a:rPr lang="en-US" dirty="0" smtClean="0"/>
              <a:t>, on the cell wall surface; </a:t>
            </a:r>
            <a:r>
              <a:rPr lang="en-US" dirty="0" err="1" smtClean="0"/>
              <a:t>coagulase</a:t>
            </a:r>
            <a:r>
              <a:rPr lang="en-US" dirty="0" smtClean="0"/>
              <a:t> binds non </a:t>
            </a:r>
            <a:r>
              <a:rPr lang="en-US" dirty="0" err="1" smtClean="0"/>
              <a:t>enzymatically</a:t>
            </a:r>
            <a:r>
              <a:rPr lang="en-US" dirty="0" smtClean="0"/>
              <a:t> to fibrinogen. yielding aggregation of the bacteria. </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NEISSERIA MENINGITIDIS</a:t>
            </a:r>
            <a:endParaRPr lang="ar-IQ" i="1" dirty="0"/>
          </a:p>
        </p:txBody>
      </p:sp>
      <p:sp>
        <p:nvSpPr>
          <p:cNvPr id="3" name="عنصر نائب للمحتوى 2"/>
          <p:cNvSpPr>
            <a:spLocks noGrp="1"/>
          </p:cNvSpPr>
          <p:nvPr>
            <p:ph idx="1"/>
          </p:nvPr>
        </p:nvSpPr>
        <p:spPr/>
        <p:txBody>
          <a:bodyPr>
            <a:normAutofit fontScale="70000" lnSpcReduction="20000"/>
          </a:bodyPr>
          <a:lstStyle/>
          <a:p>
            <a:pPr algn="l">
              <a:buNone/>
            </a:pPr>
            <a:r>
              <a:rPr lang="en-US" dirty="0" smtClean="0">
                <a:solidFill>
                  <a:srgbClr val="00B050"/>
                </a:solidFill>
              </a:rPr>
              <a:t>C. CULTURE</a:t>
            </a:r>
          </a:p>
          <a:p>
            <a:pPr algn="l"/>
            <a:r>
              <a:rPr lang="en-US" dirty="0" smtClean="0">
                <a:solidFill>
                  <a:srgbClr val="FF0000"/>
                </a:solidFill>
              </a:rPr>
              <a:t>Cerebrospinal fluid specimens </a:t>
            </a:r>
            <a:r>
              <a:rPr lang="en-US" dirty="0" smtClean="0"/>
              <a:t>are plated on “</a:t>
            </a:r>
            <a:r>
              <a:rPr lang="en-US" dirty="0" smtClean="0">
                <a:solidFill>
                  <a:srgbClr val="00B050"/>
                </a:solidFill>
              </a:rPr>
              <a:t>chocolate” agar </a:t>
            </a:r>
            <a:r>
              <a:rPr lang="en-US" dirty="0" smtClean="0"/>
              <a:t>and incubated at 37 °C in an atmosphere of 5% CO2 (candle jar). Freshly drawn spinal fluid can be directly incubated at 37 °C if agar culture media are not immediately available. </a:t>
            </a:r>
            <a:r>
              <a:rPr lang="en-US" dirty="0" smtClean="0">
                <a:solidFill>
                  <a:srgbClr val="00B050"/>
                </a:solidFill>
              </a:rPr>
              <a:t>A modified Thayer-Martin medium with antibiotics </a:t>
            </a:r>
            <a:r>
              <a:rPr lang="en-US" dirty="0" smtClean="0"/>
              <a:t>is </a:t>
            </a:r>
            <a:r>
              <a:rPr lang="en-US" dirty="0" smtClean="0">
                <a:solidFill>
                  <a:srgbClr val="00B050"/>
                </a:solidFill>
              </a:rPr>
              <a:t>used for nasopharyngeal </a:t>
            </a:r>
            <a:r>
              <a:rPr lang="en-US" dirty="0" smtClean="0"/>
              <a:t>cultures. Presumptive colonies of </a:t>
            </a:r>
            <a:r>
              <a:rPr lang="en-US" dirty="0" err="1" smtClean="0"/>
              <a:t>neisseriae</a:t>
            </a:r>
            <a:r>
              <a:rPr lang="en-US" dirty="0" smtClean="0"/>
              <a:t> on solid media, particularly in mixed culture</a:t>
            </a:r>
            <a:r>
              <a:rPr lang="en-US" dirty="0" smtClean="0">
                <a:solidFill>
                  <a:srgbClr val="00B050"/>
                </a:solidFill>
              </a:rPr>
              <a:t>, can be identified by Gram stain and the </a:t>
            </a:r>
            <a:r>
              <a:rPr lang="en-US" dirty="0" err="1" smtClean="0">
                <a:solidFill>
                  <a:srgbClr val="00B050"/>
                </a:solidFill>
              </a:rPr>
              <a:t>oxidase</a:t>
            </a:r>
            <a:r>
              <a:rPr lang="en-US" dirty="0" smtClean="0">
                <a:solidFill>
                  <a:srgbClr val="00B050"/>
                </a:solidFill>
              </a:rPr>
              <a:t> test. </a:t>
            </a:r>
            <a:r>
              <a:rPr lang="en-US" dirty="0" smtClean="0"/>
              <a:t>Spinal fluid and blood generally yield pure cultures that can be further identified by </a:t>
            </a:r>
            <a:r>
              <a:rPr lang="en-US" dirty="0" smtClean="0">
                <a:solidFill>
                  <a:srgbClr val="00B050"/>
                </a:solidFill>
              </a:rPr>
              <a:t>carbohydrate fermentation reactions  </a:t>
            </a:r>
            <a:r>
              <a:rPr lang="en-US" dirty="0" smtClean="0"/>
              <a:t>and agglutination with type-specific or polyvalent serum.</a:t>
            </a:r>
          </a:p>
          <a:p>
            <a:pPr algn="l">
              <a:buNone/>
            </a:pPr>
            <a:r>
              <a:rPr lang="en-US" dirty="0" smtClean="0">
                <a:solidFill>
                  <a:srgbClr val="00B050"/>
                </a:solidFill>
              </a:rPr>
              <a:t>D. SEROLOGY</a:t>
            </a:r>
          </a:p>
          <a:p>
            <a:pPr algn="l">
              <a:buNone/>
            </a:pPr>
            <a:r>
              <a:rPr lang="en-US" dirty="0" smtClean="0"/>
              <a:t> </a:t>
            </a:r>
            <a:r>
              <a:rPr lang="en-US" dirty="0" smtClean="0">
                <a:solidFill>
                  <a:srgbClr val="FF0000"/>
                </a:solidFill>
              </a:rPr>
              <a:t>Antibodies</a:t>
            </a:r>
            <a:r>
              <a:rPr lang="en-US" dirty="0" smtClean="0"/>
              <a:t> to meningococcal polysaccharides can be measured by latex agglutination or </a:t>
            </a:r>
            <a:r>
              <a:rPr lang="en-US" dirty="0" err="1" smtClean="0"/>
              <a:t>hemagglutination</a:t>
            </a:r>
            <a:r>
              <a:rPr lang="en-US" dirty="0" smtClean="0"/>
              <a:t> tests .</a:t>
            </a:r>
            <a:endParaRPr lang="ar-IQ"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NEISSERIA MENINGITIDIS</a:t>
            </a:r>
            <a:endParaRPr lang="ar-IQ" i="1" dirty="0"/>
          </a:p>
        </p:txBody>
      </p:sp>
      <p:sp>
        <p:nvSpPr>
          <p:cNvPr id="3" name="عنصر نائب للمحتوى 2"/>
          <p:cNvSpPr>
            <a:spLocks noGrp="1"/>
          </p:cNvSpPr>
          <p:nvPr>
            <p:ph idx="1"/>
          </p:nvPr>
        </p:nvSpPr>
        <p:spPr/>
        <p:txBody>
          <a:bodyPr>
            <a:normAutofit fontScale="77500" lnSpcReduction="20000"/>
          </a:bodyPr>
          <a:lstStyle/>
          <a:p>
            <a:endParaRPr lang="en-US" dirty="0" smtClean="0"/>
          </a:p>
          <a:p>
            <a:pPr algn="l">
              <a:buNone/>
            </a:pPr>
            <a:r>
              <a:rPr lang="en-US" dirty="0" smtClean="0">
                <a:solidFill>
                  <a:srgbClr val="FF0000"/>
                </a:solidFill>
              </a:rPr>
              <a:t>Pathogenesis</a:t>
            </a:r>
          </a:p>
          <a:p>
            <a:pPr algn="l"/>
            <a:r>
              <a:rPr lang="en-US" dirty="0" smtClean="0"/>
              <a:t>   Humans are the only natural hosts for whom </a:t>
            </a:r>
            <a:r>
              <a:rPr lang="en-US" dirty="0" err="1" smtClean="0"/>
              <a:t>meningococci</a:t>
            </a:r>
            <a:r>
              <a:rPr lang="en-US" dirty="0" smtClean="0"/>
              <a:t> are pathogenic</a:t>
            </a:r>
            <a:r>
              <a:rPr lang="en-US" b="1" dirty="0" smtClean="0"/>
              <a:t>. </a:t>
            </a:r>
            <a:r>
              <a:rPr lang="en-US" b="1" dirty="0" smtClean="0">
                <a:solidFill>
                  <a:srgbClr val="00B050"/>
                </a:solidFill>
              </a:rPr>
              <a:t>The </a:t>
            </a:r>
            <a:r>
              <a:rPr lang="en-US" b="1" dirty="0" err="1" smtClean="0">
                <a:solidFill>
                  <a:srgbClr val="00B050"/>
                </a:solidFill>
              </a:rPr>
              <a:t>nasopharynx</a:t>
            </a:r>
            <a:r>
              <a:rPr lang="en-US" b="1" dirty="0" smtClean="0">
                <a:solidFill>
                  <a:srgbClr val="00B050"/>
                </a:solidFill>
              </a:rPr>
              <a:t> is the portal of entr</a:t>
            </a:r>
            <a:r>
              <a:rPr lang="en-US" dirty="0" smtClean="0">
                <a:solidFill>
                  <a:srgbClr val="00B050"/>
                </a:solidFill>
              </a:rPr>
              <a:t>y</a:t>
            </a:r>
            <a:r>
              <a:rPr lang="en-US" dirty="0" smtClean="0"/>
              <a:t>. There, the </a:t>
            </a:r>
            <a:r>
              <a:rPr lang="en-US" dirty="0" smtClean="0">
                <a:solidFill>
                  <a:srgbClr val="00B050"/>
                </a:solidFill>
              </a:rPr>
              <a:t>organisms attach to epithelial cells with the aid of </a:t>
            </a:r>
            <a:r>
              <a:rPr lang="en-US" dirty="0" err="1" smtClean="0">
                <a:solidFill>
                  <a:srgbClr val="00B050"/>
                </a:solidFill>
              </a:rPr>
              <a:t>pili</a:t>
            </a:r>
            <a:r>
              <a:rPr lang="en-US" dirty="0" smtClean="0"/>
              <a:t>; they may form part of the transient flora without producing symptoms</a:t>
            </a:r>
            <a:r>
              <a:rPr lang="en-US" b="1" dirty="0" smtClean="0"/>
              <a:t>. </a:t>
            </a:r>
            <a:r>
              <a:rPr lang="en-US" b="1" dirty="0" smtClean="0">
                <a:solidFill>
                  <a:srgbClr val="00B050"/>
                </a:solidFill>
              </a:rPr>
              <a:t>From the </a:t>
            </a:r>
            <a:r>
              <a:rPr lang="en-US" b="1" dirty="0" err="1" smtClean="0">
                <a:solidFill>
                  <a:srgbClr val="00B050"/>
                </a:solidFill>
              </a:rPr>
              <a:t>nasopharynx</a:t>
            </a:r>
            <a:r>
              <a:rPr lang="en-US" b="1" dirty="0" smtClean="0">
                <a:solidFill>
                  <a:srgbClr val="00B050"/>
                </a:solidFill>
              </a:rPr>
              <a:t>, organisms may reach the bloodstream, producing </a:t>
            </a:r>
            <a:r>
              <a:rPr lang="en-US" b="1" dirty="0" err="1" smtClean="0">
                <a:solidFill>
                  <a:srgbClr val="FF0000"/>
                </a:solidFill>
              </a:rPr>
              <a:t>bacteremia</a:t>
            </a:r>
            <a:r>
              <a:rPr lang="en-US" b="1" dirty="0" smtClean="0">
                <a:solidFill>
                  <a:srgbClr val="FF0000"/>
                </a:solidFill>
              </a:rPr>
              <a:t>; Meningitis</a:t>
            </a:r>
            <a:r>
              <a:rPr lang="en-US" b="1" dirty="0" smtClean="0">
                <a:solidFill>
                  <a:srgbClr val="00B050"/>
                </a:solidFill>
              </a:rPr>
              <a:t> is the most common complication of meningococcemia</a:t>
            </a:r>
            <a:r>
              <a:rPr lang="en-US" dirty="0" smtClean="0">
                <a:solidFill>
                  <a:srgbClr val="00B050"/>
                </a:solidFill>
              </a:rPr>
              <a:t>.</a:t>
            </a:r>
            <a:r>
              <a:rPr lang="en-US" dirty="0" smtClean="0"/>
              <a:t> It usually begins suddenly, with intense headache, vomiting, and stiff neck, and progresses to coma within a few hours. </a:t>
            </a:r>
            <a:endParaRPr lang="ar-IQ"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NEISSERIA MENINGITIDIS</a:t>
            </a:r>
            <a:endParaRPr lang="ar-IQ" i="1" dirty="0"/>
          </a:p>
        </p:txBody>
      </p:sp>
      <p:sp>
        <p:nvSpPr>
          <p:cNvPr id="3" name="عنصر نائب للمحتوى 2"/>
          <p:cNvSpPr>
            <a:spLocks noGrp="1"/>
          </p:cNvSpPr>
          <p:nvPr>
            <p:ph idx="1"/>
          </p:nvPr>
        </p:nvSpPr>
        <p:spPr>
          <a:xfrm>
            <a:off x="457200" y="1484784"/>
            <a:ext cx="8229600" cy="4525963"/>
          </a:xfrm>
        </p:spPr>
        <p:txBody>
          <a:bodyPr>
            <a:normAutofit fontScale="85000" lnSpcReduction="10000"/>
          </a:bodyPr>
          <a:lstStyle/>
          <a:p>
            <a:pPr algn="l">
              <a:buNone/>
            </a:pPr>
            <a:r>
              <a:rPr lang="en-US" dirty="0" smtClean="0">
                <a:solidFill>
                  <a:srgbClr val="FF0000"/>
                </a:solidFill>
              </a:rPr>
              <a:t>Pathogenesis</a:t>
            </a:r>
          </a:p>
          <a:p>
            <a:pPr algn="l">
              <a:buNone/>
            </a:pPr>
            <a:r>
              <a:rPr lang="en-US" dirty="0" smtClean="0">
                <a:solidFill>
                  <a:srgbClr val="FF0000"/>
                </a:solidFill>
              </a:rPr>
              <a:t>During meningococcemia, </a:t>
            </a:r>
            <a:r>
              <a:rPr lang="en-US" dirty="0" smtClean="0"/>
              <a:t>there </a:t>
            </a:r>
            <a:r>
              <a:rPr lang="en-US" b="1" dirty="0" smtClean="0"/>
              <a:t>is thrombosis of many small blood vessels in many organs, with </a:t>
            </a:r>
            <a:r>
              <a:rPr lang="en-US" b="1" dirty="0" err="1" smtClean="0"/>
              <a:t>perivascular</a:t>
            </a:r>
            <a:r>
              <a:rPr lang="en-US" b="1" dirty="0" smtClean="0"/>
              <a:t> infiltration and </a:t>
            </a:r>
            <a:r>
              <a:rPr lang="en-US" b="1" dirty="0" err="1" smtClean="0"/>
              <a:t>petechia</a:t>
            </a:r>
            <a:r>
              <a:rPr lang="en-US" dirty="0" err="1" smtClean="0"/>
              <a:t>l</a:t>
            </a:r>
            <a:r>
              <a:rPr lang="en-US" dirty="0" smtClean="0"/>
              <a:t> hemorrhages. There may be </a:t>
            </a:r>
            <a:r>
              <a:rPr lang="en-US" b="1" dirty="0" smtClean="0"/>
              <a:t>interstitial </a:t>
            </a:r>
            <a:r>
              <a:rPr lang="en-US" b="1" dirty="0" err="1" smtClean="0"/>
              <a:t>myocarditis</a:t>
            </a:r>
            <a:r>
              <a:rPr lang="en-US" b="1" dirty="0" smtClean="0"/>
              <a:t>, arthritis, and skin lesions.</a:t>
            </a:r>
            <a:endParaRPr lang="en-US" dirty="0" smtClean="0"/>
          </a:p>
          <a:p>
            <a:pPr algn="l">
              <a:buNone/>
            </a:pPr>
            <a:r>
              <a:rPr lang="en-US" b="1" dirty="0" smtClean="0"/>
              <a:t> </a:t>
            </a:r>
            <a:r>
              <a:rPr lang="en-US" b="1" dirty="0" err="1" smtClean="0">
                <a:solidFill>
                  <a:srgbClr val="FF0000"/>
                </a:solidFill>
              </a:rPr>
              <a:t>Neisseria</a:t>
            </a:r>
            <a:r>
              <a:rPr lang="en-US" b="1" dirty="0" smtClean="0">
                <a:solidFill>
                  <a:srgbClr val="FF0000"/>
                </a:solidFill>
              </a:rPr>
              <a:t> </a:t>
            </a:r>
            <a:r>
              <a:rPr lang="en-US" b="1" dirty="0" err="1" smtClean="0">
                <a:solidFill>
                  <a:srgbClr val="FF0000"/>
                </a:solidFill>
              </a:rPr>
              <a:t>bacteremia</a:t>
            </a:r>
            <a:r>
              <a:rPr lang="en-US" b="1" dirty="0" smtClean="0">
                <a:solidFill>
                  <a:srgbClr val="FF0000"/>
                </a:solidFill>
              </a:rPr>
              <a:t> </a:t>
            </a:r>
            <a:r>
              <a:rPr lang="en-US" dirty="0" smtClean="0"/>
              <a:t>is favored by the </a:t>
            </a:r>
            <a:r>
              <a:rPr lang="en-US" dirty="0" smtClean="0">
                <a:solidFill>
                  <a:srgbClr val="00B050"/>
                </a:solidFill>
              </a:rPr>
              <a:t>absence of bactericidal antibody (</a:t>
            </a:r>
            <a:r>
              <a:rPr lang="en-US" dirty="0" err="1" smtClean="0">
                <a:solidFill>
                  <a:srgbClr val="00B050"/>
                </a:solidFill>
              </a:rPr>
              <a:t>IgM</a:t>
            </a:r>
            <a:r>
              <a:rPr lang="en-US" dirty="0" smtClean="0">
                <a:solidFill>
                  <a:srgbClr val="00B050"/>
                </a:solidFill>
              </a:rPr>
              <a:t> and </a:t>
            </a:r>
            <a:r>
              <a:rPr lang="en-US" dirty="0" err="1" smtClean="0">
                <a:solidFill>
                  <a:srgbClr val="00B050"/>
                </a:solidFill>
              </a:rPr>
              <a:t>IgG</a:t>
            </a:r>
            <a:r>
              <a:rPr lang="en-US" dirty="0" smtClean="0"/>
              <a:t>), inhibition of serum bactericidal action by a </a:t>
            </a:r>
            <a:r>
              <a:rPr lang="en-US" dirty="0" smtClean="0">
                <a:solidFill>
                  <a:srgbClr val="00B050"/>
                </a:solidFill>
              </a:rPr>
              <a:t>blocking </a:t>
            </a:r>
            <a:r>
              <a:rPr lang="en-US" dirty="0" err="1" smtClean="0">
                <a:solidFill>
                  <a:srgbClr val="00B050"/>
                </a:solidFill>
              </a:rPr>
              <a:t>IgA</a:t>
            </a:r>
            <a:r>
              <a:rPr lang="en-US" dirty="0" smtClean="0">
                <a:solidFill>
                  <a:srgbClr val="00B050"/>
                </a:solidFill>
              </a:rPr>
              <a:t> antibody, </a:t>
            </a:r>
            <a:r>
              <a:rPr lang="en-US" dirty="0" smtClean="0"/>
              <a:t>or a </a:t>
            </a:r>
            <a:r>
              <a:rPr lang="en-US" dirty="0" smtClean="0">
                <a:solidFill>
                  <a:srgbClr val="00B050"/>
                </a:solidFill>
              </a:rPr>
              <a:t>complement component deficiency </a:t>
            </a:r>
            <a:r>
              <a:rPr lang="en-US" dirty="0" smtClean="0"/>
              <a:t>(C5, C6, C7, or C8). </a:t>
            </a:r>
            <a:r>
              <a:rPr lang="en-US" dirty="0" err="1" smtClean="0"/>
              <a:t>Meningococci</a:t>
            </a:r>
            <a:r>
              <a:rPr lang="en-US" dirty="0" smtClean="0"/>
              <a:t> are readily </a:t>
            </a:r>
            <a:r>
              <a:rPr lang="en-US" dirty="0" err="1" smtClean="0"/>
              <a:t>phagocytosed</a:t>
            </a:r>
            <a:r>
              <a:rPr lang="en-US" dirty="0" smtClean="0"/>
              <a:t> in the presence of a specific </a:t>
            </a:r>
            <a:r>
              <a:rPr lang="en-US" dirty="0" err="1" smtClean="0"/>
              <a:t>opsonin</a:t>
            </a:r>
            <a:endParaRPr lang="ar-IQ"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NEISSERIA MENINGITIDIS</a:t>
            </a:r>
            <a:endParaRPr lang="ar-IQ" i="1" dirty="0"/>
          </a:p>
        </p:txBody>
      </p:sp>
      <p:sp>
        <p:nvSpPr>
          <p:cNvPr id="3" name="عنصر نائب للمحتوى 2"/>
          <p:cNvSpPr>
            <a:spLocks noGrp="1"/>
          </p:cNvSpPr>
          <p:nvPr>
            <p:ph idx="1"/>
          </p:nvPr>
        </p:nvSpPr>
        <p:spPr/>
        <p:txBody>
          <a:bodyPr>
            <a:normAutofit fontScale="92500" lnSpcReduction="20000"/>
          </a:bodyPr>
          <a:lstStyle/>
          <a:p>
            <a:endParaRPr lang="en-US" dirty="0" smtClean="0"/>
          </a:p>
          <a:p>
            <a:pPr algn="l"/>
            <a:r>
              <a:rPr lang="en-US" dirty="0" smtClean="0">
                <a:solidFill>
                  <a:srgbClr val="FF0000"/>
                </a:solidFill>
              </a:rPr>
              <a:t>Epidemiology, Prevention, &amp; Control</a:t>
            </a:r>
          </a:p>
          <a:p>
            <a:pPr algn="l">
              <a:buNone/>
            </a:pPr>
            <a:r>
              <a:rPr lang="en-US" dirty="0" smtClean="0"/>
              <a:t>Meningococcal meningitis occurs in epidemic waves , Five to 30% of the normal population may harbor </a:t>
            </a:r>
            <a:r>
              <a:rPr lang="en-US" dirty="0" err="1" smtClean="0"/>
              <a:t>meningococci</a:t>
            </a:r>
            <a:r>
              <a:rPr lang="en-US" dirty="0" smtClean="0"/>
              <a:t> (often </a:t>
            </a:r>
            <a:r>
              <a:rPr lang="en-US" dirty="0" err="1" smtClean="0"/>
              <a:t>nontypeable</a:t>
            </a:r>
            <a:r>
              <a:rPr lang="en-US" dirty="0" smtClean="0"/>
              <a:t> isolates) in the </a:t>
            </a:r>
            <a:r>
              <a:rPr lang="en-US" dirty="0" err="1" smtClean="0"/>
              <a:t>nasopharynx</a:t>
            </a:r>
            <a:r>
              <a:rPr lang="en-US" dirty="0" smtClean="0"/>
              <a:t> during </a:t>
            </a:r>
            <a:r>
              <a:rPr lang="en-US" dirty="0" err="1" smtClean="0"/>
              <a:t>interepidemic</a:t>
            </a:r>
            <a:r>
              <a:rPr lang="en-US" dirty="0" smtClean="0"/>
              <a:t> periods. During epidemics, the carrier rate goes up to 70–80%. A rise in the number of cases is preceded by an increased number of respiratory carriers. </a:t>
            </a:r>
          </a:p>
          <a:p>
            <a:pPr algn="l">
              <a:buNone/>
            </a:pPr>
            <a:r>
              <a:rPr lang="en-US" dirty="0" smtClean="0"/>
              <a:t>More important is the reduction of personal contacts in a population with a high carrier rate. </a:t>
            </a:r>
            <a:endParaRPr lang="ar-IQ" dirty="0" smtClean="0"/>
          </a:p>
          <a:p>
            <a:endParaRPr lang="ar-IQ"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solidFill>
                  <a:srgbClr val="FF0000"/>
                </a:solidFill>
              </a:rPr>
              <a:t>Spore-Forming Gram-Positive Bacilli</a:t>
            </a:r>
            <a:endParaRPr lang="ar-IQ"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algn="l">
              <a:buNone/>
            </a:pPr>
            <a:r>
              <a:rPr lang="en-US" dirty="0" smtClean="0">
                <a:solidFill>
                  <a:srgbClr val="FF0000"/>
                </a:solidFill>
              </a:rPr>
              <a:t>: Bacillus &amp; Clostridium Species</a:t>
            </a:r>
          </a:p>
          <a:p>
            <a:pPr algn="l">
              <a:buNone/>
            </a:pPr>
            <a:r>
              <a:rPr lang="en-US" dirty="0" smtClean="0">
                <a:solidFill>
                  <a:srgbClr val="FF0000"/>
                </a:solidFill>
              </a:rPr>
              <a:t> The gram-positive spore-forming bacilli are the Bacillus and Clostridium species</a:t>
            </a:r>
            <a:r>
              <a:rPr lang="en-US" dirty="0" smtClean="0"/>
              <a:t>. These bacilli are ubiquitous, and because they form spores they can survive in the environment for many years. </a:t>
            </a:r>
            <a:r>
              <a:rPr lang="en-US" dirty="0" smtClean="0">
                <a:solidFill>
                  <a:schemeClr val="tx2">
                    <a:lumMod val="60000"/>
                    <a:lumOff val="40000"/>
                  </a:schemeClr>
                </a:solidFill>
              </a:rPr>
              <a:t>Bacillus species are aerobes, whereas clostridia are anaerobes. </a:t>
            </a:r>
            <a:r>
              <a:rPr lang="en-US" dirty="0" smtClean="0"/>
              <a:t> is caused by </a:t>
            </a:r>
            <a:r>
              <a:rPr lang="en-US" i="1" dirty="0" smtClean="0"/>
              <a:t>Bacillus </a:t>
            </a:r>
            <a:r>
              <a:rPr lang="en-US" i="1" dirty="0" err="1" smtClean="0"/>
              <a:t>anthracis</a:t>
            </a:r>
            <a:r>
              <a:rPr lang="en-US" i="1" dirty="0" smtClean="0"/>
              <a:t>. </a:t>
            </a:r>
            <a:r>
              <a:rPr lang="en-US" dirty="0" smtClean="0"/>
              <a:t>Anthrax remains an important </a:t>
            </a:r>
            <a:r>
              <a:rPr lang="en-US" dirty="0" err="1" smtClean="0"/>
              <a:t>diseaseof</a:t>
            </a:r>
            <a:r>
              <a:rPr lang="en-US" dirty="0" smtClean="0"/>
              <a:t> animals and </a:t>
            </a:r>
            <a:endParaRPr lang="ar-IQ"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BACILLUS SPECIES</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a:buNone/>
            </a:pPr>
            <a:endParaRPr lang="en-US" dirty="0" smtClean="0"/>
          </a:p>
          <a:p>
            <a:pPr algn="l">
              <a:buNone/>
            </a:pPr>
            <a:r>
              <a:rPr lang="en-US" dirty="0" smtClean="0"/>
              <a:t>The genus bacillus includes </a:t>
            </a:r>
            <a:r>
              <a:rPr lang="en-US" dirty="0" smtClean="0">
                <a:solidFill>
                  <a:srgbClr val="FF0000"/>
                </a:solidFill>
              </a:rPr>
              <a:t>large aerobic, gram-positive rods occurring in chains</a:t>
            </a:r>
            <a:r>
              <a:rPr lang="en-US" dirty="0" smtClean="0"/>
              <a:t>. The typical cells, measuring 1 × 3–4 µm, have square ends and are arranged in long chains; </a:t>
            </a:r>
            <a:r>
              <a:rPr lang="en-US" dirty="0" smtClean="0">
                <a:solidFill>
                  <a:srgbClr val="00B050"/>
                </a:solidFill>
              </a:rPr>
              <a:t>spores are located in the center </a:t>
            </a:r>
            <a:r>
              <a:rPr lang="en-US" dirty="0" smtClean="0"/>
              <a:t>of the </a:t>
            </a:r>
            <a:r>
              <a:rPr lang="en-US" dirty="0" smtClean="0">
                <a:solidFill>
                  <a:schemeClr val="tx2">
                    <a:lumMod val="60000"/>
                    <a:lumOff val="40000"/>
                  </a:schemeClr>
                </a:solidFill>
              </a:rPr>
              <a:t>non motile bacilli. </a:t>
            </a:r>
            <a:endParaRPr lang="ar-IQ" dirty="0">
              <a:solidFill>
                <a:schemeClr val="tx2">
                  <a:lumMod val="60000"/>
                  <a:lumOff val="40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solidFill>
                  <a:srgbClr val="FF0000"/>
                </a:solidFill>
              </a:rPr>
              <a:t>BACILLUS SPECIES</a:t>
            </a:r>
            <a:endParaRPr lang="ar-IQ" dirty="0"/>
          </a:p>
        </p:txBody>
      </p:sp>
      <p:pic>
        <p:nvPicPr>
          <p:cNvPr id="4" name="عنصر نائب للمحتوى 3" descr="C:\Users\Smart\B.anthracis1 (1).jpeg"/>
          <p:cNvPicPr>
            <a:picLocks noGrp="1"/>
          </p:cNvPicPr>
          <p:nvPr>
            <p:ph idx="1"/>
          </p:nvPr>
        </p:nvPicPr>
        <p:blipFill>
          <a:blip r:embed="rId2" cstate="print"/>
          <a:stretch>
            <a:fillRect/>
          </a:stretch>
        </p:blipFill>
        <p:spPr bwMode="auto">
          <a:xfrm>
            <a:off x="3633216" y="3380073"/>
            <a:ext cx="1877568" cy="1499616"/>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 BACILLUS ANTHRACIS</a:t>
            </a:r>
          </a:p>
        </p:txBody>
      </p:sp>
      <p:sp>
        <p:nvSpPr>
          <p:cNvPr id="3" name="عنصر نائب للمحتوى 2"/>
          <p:cNvSpPr>
            <a:spLocks noGrp="1"/>
          </p:cNvSpPr>
          <p:nvPr>
            <p:ph idx="1"/>
          </p:nvPr>
        </p:nvSpPr>
        <p:spPr/>
        <p:txBody>
          <a:bodyPr>
            <a:normAutofit fontScale="92500" lnSpcReduction="10000"/>
          </a:bodyPr>
          <a:lstStyle/>
          <a:p>
            <a:pPr algn="l">
              <a:buNone/>
            </a:pPr>
            <a:r>
              <a:rPr lang="en-US" dirty="0" smtClean="0"/>
              <a:t>Pathogenesis Anthrax is primarily a disease of herbivores—goats, sheep, cattle, horses, etc; other animals (</a:t>
            </a:r>
            <a:r>
              <a:rPr lang="en-US" dirty="0" err="1" smtClean="0"/>
              <a:t>eg</a:t>
            </a:r>
            <a:r>
              <a:rPr lang="en-US" dirty="0" smtClean="0"/>
              <a:t>, rats) are relatively resistant to the infection. </a:t>
            </a:r>
            <a:r>
              <a:rPr lang="en-US" b="1" dirty="0" smtClean="0"/>
              <a:t>Humans become infected incidentally by contact with infected animals or their products</a:t>
            </a:r>
            <a:r>
              <a:rPr lang="en-US" b="1" dirty="0" smtClean="0">
                <a:solidFill>
                  <a:srgbClr val="FF0000"/>
                </a:solidFill>
              </a:rPr>
              <a:t>. In animals, the portal of entry is the mouth and the gastrointestinal tract.  Spores from contaminated soil</a:t>
            </a:r>
            <a:r>
              <a:rPr lang="en-US" dirty="0" smtClean="0">
                <a:solidFill>
                  <a:srgbClr val="FF0000"/>
                </a:solidFill>
              </a:rPr>
              <a:t> </a:t>
            </a:r>
            <a:r>
              <a:rPr lang="en-US" b="1" dirty="0" smtClean="0">
                <a:solidFill>
                  <a:srgbClr val="FF0000"/>
                </a:solidFill>
              </a:rPr>
              <a:t>find easy access when ingested with spiny or irritating vegetation</a:t>
            </a:r>
            <a:r>
              <a:rPr lang="en-US" b="1" dirty="0" smtClean="0"/>
              <a:t>.</a:t>
            </a:r>
            <a:endParaRPr lang="en-US" dirty="0" smtClean="0"/>
          </a:p>
          <a:p>
            <a:r>
              <a:rPr lang="en-US" dirty="0" smtClean="0"/>
              <a:t>     </a:t>
            </a:r>
            <a:r>
              <a:rPr lang="en-US" b="1" dirty="0" smtClean="0"/>
              <a:t> </a:t>
            </a:r>
            <a:endParaRPr lang="ar-IQ"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 </a:t>
            </a:r>
            <a:r>
              <a:rPr lang="en-US" i="1" dirty="0" smtClean="0">
                <a:solidFill>
                  <a:srgbClr val="FF0000"/>
                </a:solidFill>
              </a:rPr>
              <a:t>BACILLUS ANTHRACIS</a:t>
            </a:r>
            <a:endParaRPr lang="ar-IQ" i="1" dirty="0"/>
          </a:p>
        </p:txBody>
      </p:sp>
      <p:sp>
        <p:nvSpPr>
          <p:cNvPr id="3" name="عنصر نائب للمحتوى 2"/>
          <p:cNvSpPr>
            <a:spLocks noGrp="1"/>
          </p:cNvSpPr>
          <p:nvPr>
            <p:ph idx="1"/>
          </p:nvPr>
        </p:nvSpPr>
        <p:spPr/>
        <p:txBody>
          <a:bodyPr>
            <a:normAutofit lnSpcReduction="10000"/>
          </a:bodyPr>
          <a:lstStyle/>
          <a:p>
            <a:pPr algn="l">
              <a:buNone/>
            </a:pPr>
            <a:r>
              <a:rPr lang="en-US" b="1" dirty="0" smtClean="0">
                <a:solidFill>
                  <a:srgbClr val="FF0000"/>
                </a:solidFill>
              </a:rPr>
              <a:t>Anthrax toxin </a:t>
            </a:r>
            <a:r>
              <a:rPr lang="en-US" b="1" dirty="0" smtClean="0"/>
              <a:t>is made up of three proteins: protective antigen (PA), edema factor (EF), and lethal factor (LF</a:t>
            </a:r>
            <a:r>
              <a:rPr lang="en-US" dirty="0" smtClean="0"/>
              <a:t>). PA binds to specific cell receptors, and following </a:t>
            </a:r>
            <a:r>
              <a:rPr lang="en-US" dirty="0" err="1" smtClean="0"/>
              <a:t>proteolytic</a:t>
            </a:r>
            <a:r>
              <a:rPr lang="en-US" dirty="0" smtClean="0"/>
              <a:t> activation it forms a membrane channel that mediates entry </a:t>
            </a:r>
            <a:r>
              <a:rPr lang="en-US" dirty="0" smtClean="0">
                <a:solidFill>
                  <a:srgbClr val="FF0000"/>
                </a:solidFill>
              </a:rPr>
              <a:t>of EF and LF into the cell</a:t>
            </a:r>
            <a:r>
              <a:rPr lang="en-US" dirty="0" smtClean="0"/>
              <a:t>. EF is an </a:t>
            </a:r>
            <a:r>
              <a:rPr lang="en-US" dirty="0" err="1" smtClean="0"/>
              <a:t>adenylyl</a:t>
            </a:r>
            <a:r>
              <a:rPr lang="en-US" dirty="0" smtClean="0"/>
              <a:t> </a:t>
            </a:r>
            <a:r>
              <a:rPr lang="en-US" dirty="0" err="1" smtClean="0"/>
              <a:t>cyclase</a:t>
            </a:r>
            <a:r>
              <a:rPr lang="en-US" dirty="0" smtClean="0"/>
              <a:t>; with PA it forms a toxin known as edema toxin. </a:t>
            </a:r>
            <a:r>
              <a:rPr lang="en-US" b="1" dirty="0" smtClean="0"/>
              <a:t>LF plus PA form lethal toxin, which is a major virulence factor and cause of death in infected animals .</a:t>
            </a:r>
            <a:endParaRPr lang="en-US" dirty="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 BACILLUS ANTHRACIS</a:t>
            </a:r>
            <a:endParaRPr lang="ar-IQ" i="1" dirty="0"/>
          </a:p>
        </p:txBody>
      </p:sp>
      <p:sp>
        <p:nvSpPr>
          <p:cNvPr id="3" name="عنصر نائب للمحتوى 2"/>
          <p:cNvSpPr>
            <a:spLocks noGrp="1"/>
          </p:cNvSpPr>
          <p:nvPr>
            <p:ph idx="1"/>
          </p:nvPr>
        </p:nvSpPr>
        <p:spPr/>
        <p:txBody>
          <a:bodyPr>
            <a:normAutofit fontScale="85000" lnSpcReduction="20000"/>
          </a:bodyPr>
          <a:lstStyle/>
          <a:p>
            <a:pPr algn="l">
              <a:buNone/>
            </a:pPr>
            <a:r>
              <a:rPr lang="en-US" b="1" dirty="0" smtClean="0">
                <a:solidFill>
                  <a:srgbClr val="FF0000"/>
                </a:solidFill>
              </a:rPr>
              <a:t>In inhalation anthrax </a:t>
            </a:r>
            <a:r>
              <a:rPr lang="en-US" dirty="0" smtClean="0"/>
              <a:t>(“</a:t>
            </a:r>
            <a:r>
              <a:rPr lang="en-US" dirty="0" err="1" smtClean="0"/>
              <a:t>woolsorter’s</a:t>
            </a:r>
            <a:r>
              <a:rPr lang="en-US" dirty="0" smtClean="0"/>
              <a:t> disease”), the spores from the dust of wool, hair, or hides are inhaled, </a:t>
            </a:r>
            <a:r>
              <a:rPr lang="en-US" dirty="0" err="1" smtClean="0"/>
              <a:t>phagocytosed</a:t>
            </a:r>
            <a:r>
              <a:rPr lang="en-US" dirty="0" smtClean="0"/>
              <a:t> in the lungs, and transported by the lymphatic drainage to the </a:t>
            </a:r>
            <a:r>
              <a:rPr lang="en-US" dirty="0" err="1" smtClean="0"/>
              <a:t>mediastinal</a:t>
            </a:r>
            <a:r>
              <a:rPr lang="en-US" dirty="0" smtClean="0"/>
              <a:t> lymph nodes, where germination occurs. This is followed by toxin production and the development of hemorrhagic </a:t>
            </a:r>
            <a:r>
              <a:rPr lang="en-US" dirty="0" err="1" smtClean="0"/>
              <a:t>mediastinitis</a:t>
            </a:r>
            <a:r>
              <a:rPr lang="en-US" dirty="0" smtClean="0"/>
              <a:t> and sepsis, which are </a:t>
            </a:r>
            <a:r>
              <a:rPr lang="en-US" dirty="0" smtClean="0">
                <a:solidFill>
                  <a:srgbClr val="FF0000"/>
                </a:solidFill>
              </a:rPr>
              <a:t>usually rapidly fatal. </a:t>
            </a:r>
          </a:p>
          <a:p>
            <a:pPr algn="l">
              <a:buNone/>
            </a:pPr>
            <a:r>
              <a:rPr lang="en-US" dirty="0" smtClean="0"/>
              <a:t>Clinical Findings In humans, approximately 95% of cases are </a:t>
            </a:r>
            <a:r>
              <a:rPr lang="en-US" dirty="0" err="1" smtClean="0"/>
              <a:t>cutaneous</a:t>
            </a:r>
            <a:r>
              <a:rPr lang="en-US" dirty="0" smtClean="0"/>
              <a:t> anthrax and 5% are inhalation. Gastrointestinal anthrax is very rare .</a:t>
            </a:r>
            <a:r>
              <a:rPr lang="en-US" b="1" dirty="0" err="1" smtClean="0">
                <a:solidFill>
                  <a:srgbClr val="FF0000"/>
                </a:solidFill>
              </a:rPr>
              <a:t>Cutaneous</a:t>
            </a:r>
            <a:r>
              <a:rPr lang="en-US" b="1" dirty="0" smtClean="0">
                <a:solidFill>
                  <a:srgbClr val="FF0000"/>
                </a:solidFill>
              </a:rPr>
              <a:t> anthrax general</a:t>
            </a:r>
            <a:r>
              <a:rPr lang="en-US" b="1" dirty="0" smtClean="0"/>
              <a:t>ly occurs on exposed surfaces of the arms or hands, followed in frequency by the face and</a:t>
            </a:r>
            <a:r>
              <a:rPr lang="en-US" dirty="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 Enzymes &amp; Toxins</a:t>
            </a:r>
            <a:endParaRPr lang="en-US" dirty="0" smtClean="0">
              <a:solidFill>
                <a:srgbClr val="FF0000"/>
              </a:solidFill>
            </a:endParaRPr>
          </a:p>
        </p:txBody>
      </p:sp>
      <p:sp>
        <p:nvSpPr>
          <p:cNvPr id="3" name="عنصر نائب للمحتوى 2"/>
          <p:cNvSpPr>
            <a:spLocks noGrp="1"/>
          </p:cNvSpPr>
          <p:nvPr>
            <p:ph idx="1"/>
          </p:nvPr>
        </p:nvSpPr>
        <p:spPr/>
        <p:txBody>
          <a:bodyPr>
            <a:normAutofit/>
          </a:bodyPr>
          <a:lstStyle/>
          <a:p>
            <a:pPr algn="l" rtl="0">
              <a:buNone/>
            </a:pPr>
            <a:r>
              <a:rPr lang="en-US" dirty="0" smtClean="0">
                <a:solidFill>
                  <a:srgbClr val="00B0F0"/>
                </a:solidFill>
              </a:rPr>
              <a:t>Staphylococci can produce disease :</a:t>
            </a:r>
          </a:p>
          <a:p>
            <a:pPr algn="l" rtl="0">
              <a:buNone/>
            </a:pPr>
            <a:r>
              <a:rPr lang="en-US" dirty="0" smtClean="0">
                <a:solidFill>
                  <a:srgbClr val="FF0000"/>
                </a:solidFill>
              </a:rPr>
              <a:t>1 - </a:t>
            </a:r>
            <a:r>
              <a:rPr lang="en-US" dirty="0" smtClean="0">
                <a:solidFill>
                  <a:srgbClr val="00B0F0"/>
                </a:solidFill>
              </a:rPr>
              <a:t>their ability </a:t>
            </a:r>
            <a:r>
              <a:rPr lang="en-US" b="1" dirty="0" smtClean="0">
                <a:solidFill>
                  <a:srgbClr val="FF0000"/>
                </a:solidFill>
              </a:rPr>
              <a:t>to multiply and spread </a:t>
            </a:r>
            <a:r>
              <a:rPr lang="en-US" dirty="0" smtClean="0">
                <a:solidFill>
                  <a:srgbClr val="00B0F0"/>
                </a:solidFill>
              </a:rPr>
              <a:t>widely in tissues. </a:t>
            </a:r>
          </a:p>
          <a:p>
            <a:pPr algn="l" rtl="0">
              <a:buNone/>
            </a:pPr>
            <a:r>
              <a:rPr lang="en-US" dirty="0" smtClean="0">
                <a:solidFill>
                  <a:srgbClr val="FF0000"/>
                </a:solidFill>
              </a:rPr>
              <a:t>2 - </a:t>
            </a:r>
            <a:r>
              <a:rPr lang="en-US" dirty="0" smtClean="0">
                <a:solidFill>
                  <a:srgbClr val="00B0F0"/>
                </a:solidFill>
              </a:rPr>
              <a:t>and through their </a:t>
            </a:r>
            <a:r>
              <a:rPr lang="en-US" dirty="0" smtClean="0">
                <a:solidFill>
                  <a:srgbClr val="FF0000"/>
                </a:solidFill>
              </a:rPr>
              <a:t>production of many extracellular substances</a:t>
            </a:r>
            <a:r>
              <a:rPr lang="en-US" dirty="0" smtClean="0">
                <a:solidFill>
                  <a:srgbClr val="00B0F0"/>
                </a:solidFill>
              </a:rPr>
              <a:t>. Some of these </a:t>
            </a:r>
            <a:r>
              <a:rPr lang="en-US" b="1" dirty="0" smtClean="0">
                <a:solidFill>
                  <a:srgbClr val="00B0F0"/>
                </a:solidFill>
              </a:rPr>
              <a:t>substances are enzymes; </a:t>
            </a:r>
            <a:r>
              <a:rPr lang="en-US" dirty="0" smtClean="0">
                <a:solidFill>
                  <a:srgbClr val="00B0F0"/>
                </a:solidFill>
              </a:rPr>
              <a:t>others are considered </a:t>
            </a:r>
            <a:r>
              <a:rPr lang="en-US" b="1" dirty="0" smtClean="0">
                <a:solidFill>
                  <a:srgbClr val="00B0F0"/>
                </a:solidFill>
              </a:rPr>
              <a:t>to be toxins, </a:t>
            </a:r>
            <a:r>
              <a:rPr lang="en-US" dirty="0" smtClean="0">
                <a:solidFill>
                  <a:srgbClr val="00B0F0"/>
                </a:solidFill>
              </a:rPr>
              <a:t>though they may function as </a:t>
            </a:r>
            <a:r>
              <a:rPr lang="en-US" dirty="0" smtClean="0">
                <a:solidFill>
                  <a:srgbClr val="FF0000"/>
                </a:solidFill>
              </a:rPr>
              <a:t>enzymes. </a:t>
            </a:r>
            <a:r>
              <a:rPr lang="en-US" dirty="0" smtClean="0">
                <a:solidFill>
                  <a:srgbClr val="00B0F0"/>
                </a:solidFill>
              </a:rPr>
              <a:t>Many of the toxins are under the </a:t>
            </a:r>
            <a:r>
              <a:rPr lang="en-US" b="1" dirty="0" smtClean="0">
                <a:solidFill>
                  <a:srgbClr val="00B0F0"/>
                </a:solidFill>
              </a:rPr>
              <a:t>genetic control of </a:t>
            </a:r>
            <a:r>
              <a:rPr lang="en-US" b="1" dirty="0" smtClean="0">
                <a:solidFill>
                  <a:srgbClr val="FF0000"/>
                </a:solidFill>
              </a:rPr>
              <a:t>plasmids; </a:t>
            </a:r>
            <a:r>
              <a:rPr lang="en-US" dirty="0" smtClean="0">
                <a:solidFill>
                  <a:srgbClr val="00B0F0"/>
                </a:solidFill>
              </a:rPr>
              <a:t>some may be under </a:t>
            </a:r>
            <a:r>
              <a:rPr lang="en-US" dirty="0" smtClean="0">
                <a:solidFill>
                  <a:srgbClr val="FF0000"/>
                </a:solidFill>
              </a:rPr>
              <a:t>both chromosomal </a:t>
            </a:r>
            <a:r>
              <a:rPr lang="en-US" dirty="0" smtClean="0">
                <a:solidFill>
                  <a:srgbClr val="00B0F0"/>
                </a:solidFill>
              </a:rPr>
              <a:t>and extra chromosomal control.</a:t>
            </a:r>
            <a:endParaRPr lang="en-US" dirty="0">
              <a:solidFill>
                <a:srgbClr val="00B0F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 BACILLUS ANTHRACIS</a:t>
            </a:r>
            <a:endParaRPr lang="ar-IQ" dirty="0"/>
          </a:p>
        </p:txBody>
      </p:sp>
      <p:sp>
        <p:nvSpPr>
          <p:cNvPr id="3" name="عنصر نائب للمحتوى 2"/>
          <p:cNvSpPr>
            <a:spLocks noGrp="1"/>
          </p:cNvSpPr>
          <p:nvPr>
            <p:ph idx="1"/>
          </p:nvPr>
        </p:nvSpPr>
        <p:spPr/>
        <p:txBody>
          <a:bodyPr>
            <a:normAutofit fontScale="77500" lnSpcReduction="20000"/>
          </a:bodyPr>
          <a:lstStyle/>
          <a:p>
            <a:pPr algn="l">
              <a:buNone/>
            </a:pPr>
            <a:r>
              <a:rPr lang="en-US" dirty="0" smtClean="0"/>
              <a:t> In humans, the infection is usually acquired by the entry of spores through injured skin (</a:t>
            </a:r>
            <a:r>
              <a:rPr lang="en-US" dirty="0" err="1" smtClean="0"/>
              <a:t>cutaneous</a:t>
            </a:r>
            <a:r>
              <a:rPr lang="en-US" dirty="0" smtClean="0"/>
              <a:t> anthrax) or rarely the mucous membranes (gastrointestinal anthrax), or by inhalation of spores into the lung (inhalation anthrax). </a:t>
            </a:r>
            <a:r>
              <a:rPr lang="en-US" dirty="0" smtClean="0">
                <a:solidFill>
                  <a:srgbClr val="00B050"/>
                </a:solidFill>
              </a:rPr>
              <a:t>The spores germinate in the tissue at the site of entry, and growth of the vegetative organisms results in formation of a gelatinous edema and congestion. Bacilli spread via </a:t>
            </a:r>
            <a:r>
              <a:rPr lang="en-US" dirty="0" err="1" smtClean="0">
                <a:solidFill>
                  <a:srgbClr val="00B050"/>
                </a:solidFill>
              </a:rPr>
              <a:t>lymphatics</a:t>
            </a:r>
            <a:r>
              <a:rPr lang="en-US" dirty="0" smtClean="0">
                <a:solidFill>
                  <a:srgbClr val="00B050"/>
                </a:solidFill>
              </a:rPr>
              <a:t> to the bloodstream, and they multiply freely in the blood and tissues shortly before and after the animal’s death. </a:t>
            </a:r>
          </a:p>
          <a:p>
            <a:pPr algn="l"/>
            <a:r>
              <a:rPr lang="ar-IQ" i="1" dirty="0" smtClean="0"/>
              <a:t> </a:t>
            </a:r>
            <a:r>
              <a:rPr lang="en-US" i="1" dirty="0" smtClean="0"/>
              <a:t>B </a:t>
            </a:r>
            <a:r>
              <a:rPr lang="en-US" i="1" dirty="0" err="1" smtClean="0"/>
              <a:t>anthracis</a:t>
            </a:r>
            <a:r>
              <a:rPr lang="en-US" i="1" dirty="0" smtClean="0"/>
              <a:t>  </a:t>
            </a:r>
            <a:r>
              <a:rPr lang="en-US" dirty="0" smtClean="0"/>
              <a:t>that does </a:t>
            </a:r>
            <a:r>
              <a:rPr lang="en-US" dirty="0" smtClean="0">
                <a:solidFill>
                  <a:srgbClr val="FF0000"/>
                </a:solidFill>
              </a:rPr>
              <a:t>not produce a capsule is not virulent and does not induce anthrax in test animals</a:t>
            </a:r>
            <a:r>
              <a:rPr lang="en-US" dirty="0" smtClean="0"/>
              <a:t>. The poly-D-</a:t>
            </a:r>
            <a:r>
              <a:rPr lang="en-US" dirty="0" err="1" smtClean="0"/>
              <a:t>glutamic</a:t>
            </a:r>
            <a:r>
              <a:rPr lang="en-US" dirty="0" smtClean="0"/>
              <a:t> acid capsule is </a:t>
            </a:r>
            <a:r>
              <a:rPr lang="en-US" dirty="0" err="1" smtClean="0"/>
              <a:t>antiphagocytic</a:t>
            </a:r>
            <a:r>
              <a:rPr lang="en-US" dirty="0" smtClean="0"/>
              <a:t>. The capsule </a:t>
            </a:r>
            <a:r>
              <a:rPr lang="en-US" dirty="0" smtClean="0">
                <a:solidFill>
                  <a:srgbClr val="FF0000"/>
                </a:solidFill>
              </a:rPr>
              <a:t>gene is on a plasmid</a:t>
            </a:r>
            <a:r>
              <a:rPr lang="en-US" dirty="0" smtClean="0"/>
              <a:t>.</a:t>
            </a:r>
            <a:endParaRPr lang="ar-IQ"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 BACILLUS ANTHRACIS</a:t>
            </a:r>
            <a:endParaRPr lang="ar-IQ" dirty="0"/>
          </a:p>
        </p:txBody>
      </p:sp>
      <p:sp>
        <p:nvSpPr>
          <p:cNvPr id="3" name="عنصر نائب للمحتوى 2"/>
          <p:cNvSpPr>
            <a:spLocks noGrp="1"/>
          </p:cNvSpPr>
          <p:nvPr>
            <p:ph idx="1"/>
          </p:nvPr>
        </p:nvSpPr>
        <p:spPr/>
        <p:txBody>
          <a:bodyPr>
            <a:normAutofit fontScale="85000" lnSpcReduction="20000"/>
          </a:bodyPr>
          <a:lstStyle/>
          <a:p>
            <a:pPr algn="l">
              <a:buNone/>
            </a:pPr>
            <a:r>
              <a:rPr lang="en-US" dirty="0" smtClean="0">
                <a:solidFill>
                  <a:srgbClr val="FF0000"/>
                </a:solidFill>
              </a:rPr>
              <a:t>Diagnostic Laboratory Test</a:t>
            </a:r>
            <a:endParaRPr lang="en-US" dirty="0" smtClean="0"/>
          </a:p>
          <a:p>
            <a:pPr algn="l">
              <a:buNone/>
            </a:pPr>
            <a:r>
              <a:rPr lang="en-US" b="1" dirty="0" smtClean="0"/>
              <a:t> Specimens </a:t>
            </a:r>
            <a:r>
              <a:rPr lang="en-US" dirty="0" smtClean="0"/>
              <a:t>to be examined ar</a:t>
            </a:r>
            <a:r>
              <a:rPr lang="en-US" b="1" dirty="0" smtClean="0"/>
              <a:t>e fluid or pus from a local lesion, blood,</a:t>
            </a:r>
            <a:r>
              <a:rPr lang="en-US" dirty="0" smtClean="0"/>
              <a:t> </a:t>
            </a:r>
            <a:r>
              <a:rPr lang="en-US" b="1" dirty="0" smtClean="0"/>
              <a:t>and sputum. </a:t>
            </a:r>
          </a:p>
          <a:p>
            <a:pPr algn="l">
              <a:buNone/>
            </a:pPr>
            <a:r>
              <a:rPr lang="en-US" b="1" dirty="0" smtClean="0"/>
              <a:t>Stained</a:t>
            </a:r>
            <a:r>
              <a:rPr lang="en-US" dirty="0" smtClean="0"/>
              <a:t> smears from the local lesion or of blood from dead animals</a:t>
            </a:r>
            <a:r>
              <a:rPr lang="en-US" b="1" dirty="0" smtClean="0"/>
              <a:t> often show chains of large gram-positive rods. </a:t>
            </a:r>
            <a:r>
              <a:rPr lang="en-US" dirty="0" smtClean="0"/>
              <a:t>Anthrax can be identified in dried smears by </a:t>
            </a:r>
            <a:r>
              <a:rPr lang="en-US" dirty="0" err="1" smtClean="0"/>
              <a:t>immunofluorescence</a:t>
            </a:r>
            <a:r>
              <a:rPr lang="en-US" dirty="0" smtClean="0"/>
              <a:t> ,When grown on blood agar plates, the </a:t>
            </a:r>
            <a:r>
              <a:rPr lang="en-US" dirty="0" smtClean="0">
                <a:solidFill>
                  <a:srgbClr val="00B050"/>
                </a:solidFill>
              </a:rPr>
              <a:t>organisms produce non hemolytic </a:t>
            </a:r>
            <a:r>
              <a:rPr lang="en-US" dirty="0" smtClean="0"/>
              <a:t>gray to white colonies with a rough texture and a ground-glass appearance. Comma-shaped outgrowths (Medusa head) may project from the colony. Gram stain shows large gram-positive rods. staining techniques</a:t>
            </a:r>
          </a:p>
          <a:p>
            <a:endParaRPr lang="ar-IQ"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 </a:t>
            </a:r>
            <a:r>
              <a:rPr lang="en-US" i="1" dirty="0" smtClean="0">
                <a:solidFill>
                  <a:srgbClr val="FF0000"/>
                </a:solidFill>
              </a:rPr>
              <a:t>BACILLUS ANTHRACIS</a:t>
            </a:r>
            <a:endParaRPr lang="ar-IQ" i="1" dirty="0"/>
          </a:p>
        </p:txBody>
      </p:sp>
      <p:sp>
        <p:nvSpPr>
          <p:cNvPr id="3" name="عنصر نائب للمحتوى 2"/>
          <p:cNvSpPr>
            <a:spLocks noGrp="1"/>
          </p:cNvSpPr>
          <p:nvPr>
            <p:ph idx="1"/>
          </p:nvPr>
        </p:nvSpPr>
        <p:spPr/>
        <p:txBody>
          <a:bodyPr>
            <a:normAutofit/>
          </a:bodyPr>
          <a:lstStyle/>
          <a:p>
            <a:pPr algn="l">
              <a:buNone/>
            </a:pPr>
            <a:r>
              <a:rPr lang="en-US" b="1" dirty="0" smtClean="0">
                <a:solidFill>
                  <a:srgbClr val="FF0000"/>
                </a:solidFill>
              </a:rPr>
              <a:t>Control measures include</a:t>
            </a:r>
            <a:r>
              <a:rPr lang="en-US" dirty="0" smtClean="0">
                <a:solidFill>
                  <a:srgbClr val="FF0000"/>
                </a:solidFill>
              </a:rPr>
              <a:t> (1) </a:t>
            </a:r>
            <a:r>
              <a:rPr lang="en-US" dirty="0" smtClean="0"/>
              <a:t>disposal of animal carcasses by burning or by deep burial in lime pits, </a:t>
            </a:r>
            <a:r>
              <a:rPr lang="en-US" dirty="0" smtClean="0">
                <a:solidFill>
                  <a:srgbClr val="FF0000"/>
                </a:solidFill>
              </a:rPr>
              <a:t>(2) </a:t>
            </a:r>
            <a:r>
              <a:rPr lang="en-US" dirty="0" smtClean="0"/>
              <a:t>decontamination (usually by autoclaving) of animal products, </a:t>
            </a:r>
            <a:r>
              <a:rPr lang="en-US" dirty="0" smtClean="0">
                <a:solidFill>
                  <a:srgbClr val="FF0000"/>
                </a:solidFill>
              </a:rPr>
              <a:t>(3) </a:t>
            </a:r>
            <a:r>
              <a:rPr lang="en-US" dirty="0" smtClean="0"/>
              <a:t>protective clothing and gloves for handling potentially infected materials, and </a:t>
            </a:r>
            <a:r>
              <a:rPr lang="en-US" dirty="0" smtClean="0">
                <a:solidFill>
                  <a:srgbClr val="FF0000"/>
                </a:solidFill>
              </a:rPr>
              <a:t>(4) </a:t>
            </a:r>
            <a:r>
              <a:rPr lang="en-US" dirty="0" smtClean="0"/>
              <a:t>active immunization of domestic animals with li</a:t>
            </a:r>
            <a:r>
              <a:rPr lang="en-US" b="1" dirty="0" smtClean="0"/>
              <a:t>ve attenuated vaccines</a:t>
            </a:r>
            <a:r>
              <a:rPr lang="en-US" dirty="0" smtClean="0"/>
              <a:t>. Persons with high occupational risk should be immunized.</a:t>
            </a:r>
          </a:p>
          <a:p>
            <a:pPr algn="l"/>
            <a:endParaRPr lang="ar-IQ"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
            </a:r>
            <a:br>
              <a:rPr lang="en-US" dirty="0" smtClean="0"/>
            </a:br>
            <a:r>
              <a:rPr lang="en-US" dirty="0" smtClean="0">
                <a:solidFill>
                  <a:srgbClr val="FF0000"/>
                </a:solidFill>
              </a:rPr>
              <a:t> CLOSTRIDIUM SPECIES</a:t>
            </a:r>
            <a:r>
              <a:rPr lang="en-US" dirty="0" smtClean="0"/>
              <a:t> </a:t>
            </a:r>
          </a:p>
        </p:txBody>
      </p:sp>
      <p:sp>
        <p:nvSpPr>
          <p:cNvPr id="3" name="عنصر نائب للمحتوى 2"/>
          <p:cNvSpPr>
            <a:spLocks noGrp="1"/>
          </p:cNvSpPr>
          <p:nvPr>
            <p:ph idx="1"/>
          </p:nvPr>
        </p:nvSpPr>
        <p:spPr/>
        <p:txBody>
          <a:bodyPr>
            <a:normAutofit fontScale="92500" lnSpcReduction="10000"/>
          </a:bodyPr>
          <a:lstStyle/>
          <a:p>
            <a:pPr algn="l">
              <a:buNone/>
            </a:pPr>
            <a:r>
              <a:rPr lang="en-US" dirty="0" smtClean="0"/>
              <a:t>The clostridia are </a:t>
            </a:r>
            <a:r>
              <a:rPr lang="en-US" dirty="0" smtClean="0">
                <a:solidFill>
                  <a:srgbClr val="FF0000"/>
                </a:solidFill>
              </a:rPr>
              <a:t>large anaerobic</a:t>
            </a:r>
            <a:r>
              <a:rPr lang="en-US" dirty="0" smtClean="0"/>
              <a:t>, </a:t>
            </a:r>
            <a:r>
              <a:rPr lang="en-US" dirty="0" smtClean="0">
                <a:solidFill>
                  <a:srgbClr val="FF0000"/>
                </a:solidFill>
              </a:rPr>
              <a:t>gram-positive</a:t>
            </a:r>
            <a:r>
              <a:rPr lang="en-US" dirty="0" smtClean="0"/>
              <a:t>, </a:t>
            </a:r>
            <a:r>
              <a:rPr lang="en-US" dirty="0" smtClean="0">
                <a:solidFill>
                  <a:srgbClr val="FF0000"/>
                </a:solidFill>
              </a:rPr>
              <a:t>motile rods</a:t>
            </a:r>
            <a:r>
              <a:rPr lang="en-US" dirty="0" smtClean="0"/>
              <a:t>. </a:t>
            </a:r>
            <a:r>
              <a:rPr lang="en-US" dirty="0" smtClean="0">
                <a:solidFill>
                  <a:srgbClr val="FF0000"/>
                </a:solidFill>
              </a:rPr>
              <a:t>Many decompose proteins or form </a:t>
            </a:r>
            <a:r>
              <a:rPr lang="en-US" dirty="0" smtClean="0"/>
              <a:t>toxins, and some do both. </a:t>
            </a:r>
            <a:r>
              <a:rPr lang="en-US" dirty="0" smtClean="0">
                <a:solidFill>
                  <a:srgbClr val="00B050"/>
                </a:solidFill>
              </a:rPr>
              <a:t>Their natural habitat </a:t>
            </a:r>
            <a:r>
              <a:rPr lang="en-US" dirty="0" smtClean="0"/>
              <a:t>is </a:t>
            </a:r>
            <a:r>
              <a:rPr lang="en-US" dirty="0" smtClean="0">
                <a:solidFill>
                  <a:srgbClr val="00B050"/>
                </a:solidFill>
              </a:rPr>
              <a:t>the soil or the intestinal tract of animals and humans,</a:t>
            </a:r>
            <a:r>
              <a:rPr lang="en-US" dirty="0" smtClean="0"/>
              <a:t> Spores of clostridia are usually wider than the diameter of the rods in which they are formed. In the various species, </a:t>
            </a:r>
            <a:r>
              <a:rPr lang="en-US" b="1" dirty="0" smtClean="0"/>
              <a:t>the spore is placed centrally, sub terminally, or terminally. Most species of clostridia are</a:t>
            </a:r>
            <a:r>
              <a:rPr lang="en-US" dirty="0" smtClean="0"/>
              <a:t> motile and possess </a:t>
            </a:r>
            <a:r>
              <a:rPr lang="en-US" dirty="0" err="1" smtClean="0">
                <a:solidFill>
                  <a:srgbClr val="00B050"/>
                </a:solidFill>
              </a:rPr>
              <a:t>peritrichous</a:t>
            </a:r>
            <a:r>
              <a:rPr lang="en-US" dirty="0" smtClean="0">
                <a:solidFill>
                  <a:srgbClr val="00B050"/>
                </a:solidFill>
              </a:rPr>
              <a:t> flagella</a:t>
            </a:r>
            <a:r>
              <a:rPr lang="en-US" dirty="0" smtClean="0"/>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CLOSTRIDIUM SPECIES</a:t>
            </a:r>
            <a:endParaRPr lang="ar-IQ" dirty="0"/>
          </a:p>
        </p:txBody>
      </p:sp>
      <p:sp>
        <p:nvSpPr>
          <p:cNvPr id="3" name="عنصر نائب للمحتوى 2"/>
          <p:cNvSpPr>
            <a:spLocks noGrp="1"/>
          </p:cNvSpPr>
          <p:nvPr>
            <p:ph idx="1"/>
          </p:nvPr>
        </p:nvSpPr>
        <p:spPr/>
        <p:txBody>
          <a:bodyPr>
            <a:normAutofit fontScale="77500" lnSpcReduction="20000"/>
          </a:bodyPr>
          <a:lstStyle/>
          <a:p>
            <a:pPr algn="l">
              <a:buNone/>
            </a:pPr>
            <a:r>
              <a:rPr lang="en-US" b="1" dirty="0" smtClean="0"/>
              <a:t>the clostridia grow well on the blood-enriched media used to</a:t>
            </a:r>
            <a:r>
              <a:rPr lang="en-US" dirty="0" smtClean="0"/>
              <a:t> grow anaerobes and on other media used to culture anaerobes as well.</a:t>
            </a:r>
          </a:p>
          <a:p>
            <a:pPr algn="l">
              <a:buNone/>
            </a:pPr>
            <a:r>
              <a:rPr lang="en-US" dirty="0" smtClean="0">
                <a:solidFill>
                  <a:srgbClr val="FF0000"/>
                </a:solidFill>
              </a:rPr>
              <a:t>C. COLONY FORMS  </a:t>
            </a:r>
            <a:r>
              <a:rPr lang="en-US" dirty="0" smtClean="0"/>
              <a:t>  Some clostridia produce large raised </a:t>
            </a:r>
            <a:r>
              <a:rPr lang="en-US" i="1" dirty="0" smtClean="0"/>
              <a:t>colonies (</a:t>
            </a:r>
            <a:r>
              <a:rPr lang="en-US" i="1" dirty="0" err="1" smtClean="0"/>
              <a:t>eg</a:t>
            </a:r>
            <a:r>
              <a:rPr lang="en-US" i="1" dirty="0" smtClean="0"/>
              <a:t>, C </a:t>
            </a:r>
            <a:r>
              <a:rPr lang="en-US" i="1" dirty="0" err="1" smtClean="0"/>
              <a:t>perfringens</a:t>
            </a:r>
            <a:r>
              <a:rPr lang="en-US" i="1" dirty="0" smtClean="0"/>
              <a:t>); </a:t>
            </a:r>
            <a:r>
              <a:rPr lang="en-US" dirty="0" smtClean="0"/>
              <a:t>others  produce smaller colonies (</a:t>
            </a:r>
            <a:r>
              <a:rPr lang="en-US" i="1" dirty="0" err="1" smtClean="0"/>
              <a:t>eg</a:t>
            </a:r>
            <a:r>
              <a:rPr lang="en-US" i="1" dirty="0" smtClean="0"/>
              <a:t>, C </a:t>
            </a:r>
            <a:r>
              <a:rPr lang="en-US" i="1" dirty="0" err="1" smtClean="0"/>
              <a:t>tetani</a:t>
            </a:r>
            <a:r>
              <a:rPr lang="en-US" i="1" dirty="0" smtClean="0"/>
              <a:t>). 3 -Some</a:t>
            </a:r>
            <a:r>
              <a:rPr lang="en-US" dirty="0" smtClean="0"/>
              <a:t> clostridia form colonies that spread on the agar , Many clostridia produce a </a:t>
            </a:r>
            <a:r>
              <a:rPr lang="en-US" dirty="0" smtClean="0">
                <a:solidFill>
                  <a:srgbClr val="FF0000"/>
                </a:solidFill>
              </a:rPr>
              <a:t>zone of </a:t>
            </a:r>
            <a:r>
              <a:rPr lang="en-US" dirty="0" err="1" smtClean="0">
                <a:solidFill>
                  <a:srgbClr val="FF0000"/>
                </a:solidFill>
              </a:rPr>
              <a:t>hemolysis</a:t>
            </a:r>
            <a:r>
              <a:rPr lang="en-US" dirty="0" smtClean="0">
                <a:solidFill>
                  <a:srgbClr val="FF0000"/>
                </a:solidFill>
              </a:rPr>
              <a:t> </a:t>
            </a:r>
            <a:r>
              <a:rPr lang="en-US" dirty="0" smtClean="0"/>
              <a:t>on blood </a:t>
            </a:r>
            <a:r>
              <a:rPr lang="en-US" dirty="0" err="1" smtClean="0"/>
              <a:t>agar</a:t>
            </a:r>
            <a:r>
              <a:rPr lang="en-US" i="1" dirty="0" err="1" smtClean="0"/>
              <a:t>,C</a:t>
            </a:r>
            <a:r>
              <a:rPr lang="en-US" i="1" dirty="0" smtClean="0"/>
              <a:t> </a:t>
            </a:r>
            <a:r>
              <a:rPr lang="en-US" i="1" dirty="0" err="1" smtClean="0"/>
              <a:t>perfringens</a:t>
            </a:r>
            <a:r>
              <a:rPr lang="en-US" dirty="0" smtClean="0"/>
              <a:t> typically produces multiple zones of </a:t>
            </a:r>
            <a:r>
              <a:rPr lang="en-US" dirty="0" err="1" smtClean="0"/>
              <a:t>hemolysis</a:t>
            </a:r>
            <a:r>
              <a:rPr lang="en-US" dirty="0" smtClean="0"/>
              <a:t> around colonies.</a:t>
            </a:r>
          </a:p>
          <a:p>
            <a:pPr algn="l">
              <a:buNone/>
            </a:pPr>
            <a:r>
              <a:rPr lang="en-US" dirty="0" smtClean="0"/>
              <a:t> Clostridia can </a:t>
            </a:r>
            <a:r>
              <a:rPr lang="en-US" dirty="0" smtClean="0">
                <a:solidFill>
                  <a:srgbClr val="FF0000"/>
                </a:solidFill>
              </a:rPr>
              <a:t>ferment a variety of sugars; many can digest proteins</a:t>
            </a:r>
            <a:r>
              <a:rPr lang="en-US" dirty="0" smtClean="0"/>
              <a:t>. Milk is turned acid by some and digested by others and undergoes “</a:t>
            </a:r>
            <a:r>
              <a:rPr lang="en-US" dirty="0" smtClean="0">
                <a:solidFill>
                  <a:srgbClr val="FF0000"/>
                </a:solidFill>
              </a:rPr>
              <a:t>stormy fermentation” (</a:t>
            </a:r>
            <a:r>
              <a:rPr lang="en-US" dirty="0" err="1" smtClean="0">
                <a:solidFill>
                  <a:srgbClr val="FF0000"/>
                </a:solidFill>
              </a:rPr>
              <a:t>ie</a:t>
            </a:r>
            <a:r>
              <a:rPr lang="en-US" dirty="0" smtClean="0">
                <a:solidFill>
                  <a:srgbClr val="FF0000"/>
                </a:solidFill>
              </a:rPr>
              <a:t>, clot torn by gas) with a third group (</a:t>
            </a:r>
            <a:r>
              <a:rPr lang="en-US" dirty="0" err="1" smtClean="0">
                <a:solidFill>
                  <a:srgbClr val="FF0000"/>
                </a:solidFill>
              </a:rPr>
              <a:t>eg</a:t>
            </a:r>
            <a:r>
              <a:rPr lang="en-US" dirty="0" smtClean="0"/>
              <a:t>, </a:t>
            </a:r>
            <a:r>
              <a:rPr lang="en-US" i="1" dirty="0" smtClean="0">
                <a:solidFill>
                  <a:srgbClr val="FF0000"/>
                </a:solidFill>
              </a:rPr>
              <a:t>C </a:t>
            </a:r>
            <a:r>
              <a:rPr lang="en-US" i="1" dirty="0" err="1" smtClean="0">
                <a:solidFill>
                  <a:srgbClr val="FF0000"/>
                </a:solidFill>
              </a:rPr>
              <a:t>perfringens</a:t>
            </a:r>
            <a:r>
              <a:rPr lang="en-US" i="1" dirty="0" smtClean="0">
                <a:solidFill>
                  <a:srgbClr val="FF0000"/>
                </a:solidFill>
              </a:rPr>
              <a:t>).</a:t>
            </a:r>
            <a:r>
              <a:rPr lang="en-US" i="1" dirty="0" smtClean="0"/>
              <a:t> </a:t>
            </a:r>
            <a:r>
              <a:rPr lang="en-US" dirty="0" smtClean="0"/>
              <a:t>Various enzymes are produced by different species </a:t>
            </a:r>
            <a:endParaRPr lang="ar-IQ"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CLOSTRIDIUM BOTULINUM</a:t>
            </a:r>
            <a:endParaRPr lang="ar-IQ" i="1" dirty="0">
              <a:solidFill>
                <a:srgbClr val="FF0000"/>
              </a:solidFill>
            </a:endParaRPr>
          </a:p>
        </p:txBody>
      </p:sp>
      <p:sp>
        <p:nvSpPr>
          <p:cNvPr id="3" name="عنصر نائب للمحتوى 2"/>
          <p:cNvSpPr>
            <a:spLocks noGrp="1"/>
          </p:cNvSpPr>
          <p:nvPr>
            <p:ph idx="1"/>
          </p:nvPr>
        </p:nvSpPr>
        <p:spPr/>
        <p:txBody>
          <a:bodyPr>
            <a:normAutofit fontScale="85000" lnSpcReduction="20000"/>
          </a:bodyPr>
          <a:lstStyle/>
          <a:p>
            <a:pPr>
              <a:buNone/>
            </a:pPr>
            <a:endParaRPr lang="en-US" dirty="0" smtClean="0"/>
          </a:p>
          <a:p>
            <a:pPr algn="l">
              <a:buNone/>
            </a:pPr>
            <a:r>
              <a:rPr lang="en-US" b="1" i="1" dirty="0" smtClean="0">
                <a:solidFill>
                  <a:srgbClr val="FF0000"/>
                </a:solidFill>
              </a:rPr>
              <a:t>Clostridium </a:t>
            </a:r>
            <a:r>
              <a:rPr lang="en-US" b="1" i="1" dirty="0" err="1" smtClean="0">
                <a:solidFill>
                  <a:srgbClr val="FF0000"/>
                </a:solidFill>
              </a:rPr>
              <a:t>botulinum</a:t>
            </a:r>
            <a:r>
              <a:rPr lang="en-US" b="1" dirty="0" smtClean="0">
                <a:solidFill>
                  <a:srgbClr val="FF0000"/>
                </a:solidFill>
              </a:rPr>
              <a:t>, which causes botulism</a:t>
            </a:r>
            <a:r>
              <a:rPr lang="en-US" b="1" dirty="0" smtClean="0"/>
              <a:t>,</a:t>
            </a:r>
            <a:r>
              <a:rPr lang="en-US" dirty="0" smtClean="0"/>
              <a:t> is worldwide in distribution; </a:t>
            </a:r>
            <a:r>
              <a:rPr lang="en-US" b="1" dirty="0" smtClean="0"/>
              <a:t>it is found in soil and occasionally in animal feces.</a:t>
            </a:r>
            <a:r>
              <a:rPr lang="en-US" dirty="0" smtClean="0"/>
              <a:t> Spores of the organism are highly resistant to heat, withstanding 100 °C for several hours. Heat resistance is diminished at acid pH or high salt concentration. Toxin During the growth </a:t>
            </a:r>
            <a:r>
              <a:rPr lang="en-US" i="1" dirty="0" smtClean="0"/>
              <a:t>of C </a:t>
            </a:r>
            <a:r>
              <a:rPr lang="en-US" i="1" dirty="0" err="1" smtClean="0"/>
              <a:t>botulinum</a:t>
            </a:r>
            <a:r>
              <a:rPr lang="en-US" i="1" dirty="0" smtClean="0"/>
              <a:t> </a:t>
            </a:r>
            <a:r>
              <a:rPr lang="en-US" dirty="0" smtClean="0"/>
              <a:t>and during autolysis of the bacteria, toxin is liberated into the environment</a:t>
            </a:r>
            <a:r>
              <a:rPr lang="en-US" b="1" dirty="0" smtClean="0"/>
              <a:t>. Seven antigenic varieties of toxin (A–G) are known. Types A, B, and E (and occasionally F) are the principal causes of human illness</a:t>
            </a:r>
            <a:r>
              <a:rPr lang="en-US" dirty="0" smtClean="0"/>
              <a:t>.  </a:t>
            </a:r>
            <a:endParaRPr lang="ar-IQ"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CLOSTRIDIUM BOTULINUM</a:t>
            </a:r>
            <a:endParaRPr lang="ar-IQ" dirty="0"/>
          </a:p>
        </p:txBody>
      </p:sp>
      <p:sp>
        <p:nvSpPr>
          <p:cNvPr id="3" name="عنصر نائب للمحتوى 2"/>
          <p:cNvSpPr>
            <a:spLocks noGrp="1"/>
          </p:cNvSpPr>
          <p:nvPr>
            <p:ph idx="1"/>
          </p:nvPr>
        </p:nvSpPr>
        <p:spPr/>
        <p:txBody>
          <a:bodyPr>
            <a:normAutofit fontScale="92500" lnSpcReduction="20000"/>
          </a:bodyPr>
          <a:lstStyle/>
          <a:p>
            <a:pPr algn="l">
              <a:buNone/>
            </a:pPr>
            <a:r>
              <a:rPr lang="en-US" b="1" dirty="0" err="1" smtClean="0"/>
              <a:t>Botulinum</a:t>
            </a:r>
            <a:r>
              <a:rPr lang="en-US" b="1" dirty="0" smtClean="0"/>
              <a:t> toxin action</a:t>
            </a:r>
            <a:r>
              <a:rPr lang="en-US" dirty="0" smtClean="0"/>
              <a:t> is </a:t>
            </a:r>
            <a:r>
              <a:rPr lang="en-US" dirty="0" smtClean="0">
                <a:solidFill>
                  <a:srgbClr val="FF0000"/>
                </a:solidFill>
              </a:rPr>
              <a:t>absorbed from the gut </a:t>
            </a:r>
            <a:r>
              <a:rPr lang="en-US" dirty="0" smtClean="0"/>
              <a:t>and binds to receptors </a:t>
            </a:r>
            <a:r>
              <a:rPr lang="en-US" b="1" dirty="0" smtClean="0"/>
              <a:t>of </a:t>
            </a:r>
            <a:r>
              <a:rPr lang="en-US" b="1" dirty="0" err="1" smtClean="0"/>
              <a:t>presynaptic</a:t>
            </a:r>
            <a:r>
              <a:rPr lang="en-US" b="1" dirty="0" smtClean="0"/>
              <a:t> </a:t>
            </a:r>
            <a:r>
              <a:rPr lang="en-US" b="1" dirty="0" smtClean="0">
                <a:solidFill>
                  <a:srgbClr val="FF0000"/>
                </a:solidFill>
              </a:rPr>
              <a:t>membranes of motor neurons of the peripheral nervous </a:t>
            </a:r>
            <a:r>
              <a:rPr lang="en-US" dirty="0" smtClean="0">
                <a:solidFill>
                  <a:srgbClr val="FF0000"/>
                </a:solidFill>
              </a:rPr>
              <a:t>system and cranial nerves</a:t>
            </a:r>
            <a:r>
              <a:rPr lang="en-US" dirty="0" smtClean="0"/>
              <a:t>. Proteolysis—by the light chain of </a:t>
            </a:r>
            <a:r>
              <a:rPr lang="en-US" dirty="0" err="1" smtClean="0"/>
              <a:t>botulinum</a:t>
            </a:r>
            <a:r>
              <a:rPr lang="en-US" dirty="0" smtClean="0"/>
              <a:t> toxin—of the target </a:t>
            </a:r>
            <a:r>
              <a:rPr lang="en-US" b="1" dirty="0" smtClean="0"/>
              <a:t>SNARE proteins in the neurons inhibits the release of acetylcholine at the synapse, </a:t>
            </a:r>
            <a:r>
              <a:rPr lang="en-US" b="1" dirty="0" smtClean="0">
                <a:solidFill>
                  <a:srgbClr val="FF0000"/>
                </a:solidFill>
              </a:rPr>
              <a:t>resulting in lack of muscle contraction and paralysis</a:t>
            </a:r>
            <a:r>
              <a:rPr lang="en-US" b="1" i="1" dirty="0" smtClean="0">
                <a:solidFill>
                  <a:srgbClr val="FF0000"/>
                </a:solidFill>
              </a:rPr>
              <a:t>.</a:t>
            </a:r>
            <a:r>
              <a:rPr lang="en-US" i="1" dirty="0" smtClean="0"/>
              <a:t> C </a:t>
            </a:r>
            <a:r>
              <a:rPr lang="en-US" i="1" dirty="0" err="1" smtClean="0"/>
              <a:t>botulinum</a:t>
            </a:r>
            <a:r>
              <a:rPr lang="en-US" i="1" dirty="0" smtClean="0"/>
              <a:t> t</a:t>
            </a:r>
            <a:r>
              <a:rPr lang="en-US" dirty="0" smtClean="0"/>
              <a:t>oxins are among the most toxic substances known:</a:t>
            </a:r>
            <a:r>
              <a:rPr lang="en-US" b="1" dirty="0" smtClean="0"/>
              <a:t> The lethal dose for a human is probably about 1–2 µg. </a:t>
            </a:r>
            <a:r>
              <a:rPr lang="en-US" dirty="0" smtClean="0"/>
              <a:t>The toxins are destroyed by heating for 20 minutes at 100 °C.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CLOSTRIDIUM BOTULINUM</a:t>
            </a:r>
            <a:endParaRPr lang="ar-IQ" dirty="0"/>
          </a:p>
        </p:txBody>
      </p:sp>
      <p:sp>
        <p:nvSpPr>
          <p:cNvPr id="3" name="عنصر نائب للمحتوى 2"/>
          <p:cNvSpPr>
            <a:spLocks noGrp="1"/>
          </p:cNvSpPr>
          <p:nvPr>
            <p:ph idx="1"/>
          </p:nvPr>
        </p:nvSpPr>
        <p:spPr/>
        <p:txBody>
          <a:bodyPr>
            <a:normAutofit lnSpcReduction="10000"/>
          </a:bodyPr>
          <a:lstStyle/>
          <a:p>
            <a:pPr algn="l">
              <a:buNone/>
            </a:pPr>
            <a:r>
              <a:rPr lang="en-US" dirty="0" smtClean="0">
                <a:solidFill>
                  <a:srgbClr val="FF0000"/>
                </a:solidFill>
              </a:rPr>
              <a:t> Pathogenesis</a:t>
            </a:r>
          </a:p>
          <a:p>
            <a:pPr algn="l">
              <a:buNone/>
            </a:pPr>
            <a:r>
              <a:rPr lang="en-US" b="1" dirty="0" smtClean="0"/>
              <a:t>  </a:t>
            </a:r>
            <a:r>
              <a:rPr lang="en-US" dirty="0" smtClean="0"/>
              <a:t>The most common offenders are spiced, smoked, vacuum-packed, or canned alkaline foods that are eaten without cooking. </a:t>
            </a:r>
            <a:r>
              <a:rPr lang="en-US" b="1" dirty="0" smtClean="0"/>
              <a:t>In such foods, </a:t>
            </a:r>
            <a:r>
              <a:rPr lang="en-US" dirty="0" smtClean="0"/>
              <a:t>spores of C </a:t>
            </a:r>
            <a:r>
              <a:rPr lang="en-US" dirty="0" err="1" smtClean="0"/>
              <a:t>botulinum</a:t>
            </a:r>
            <a:r>
              <a:rPr lang="en-US" b="1" dirty="0" smtClean="0"/>
              <a:t> germinate; under anaerobic conditions, vegetative forms grow and produce toxin. </a:t>
            </a:r>
            <a:r>
              <a:rPr lang="en-US" b="1" dirty="0" smtClean="0">
                <a:solidFill>
                  <a:srgbClr val="FF0000"/>
                </a:solidFill>
              </a:rPr>
              <a:t>The toxin acts by blocking release of acetylcholine at synapses and neuromuscular junctions</a:t>
            </a:r>
            <a:endParaRPr lang="ar-IQ" dirty="0">
              <a:solidFill>
                <a:srgbClr val="FF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CLOSTRIDIUM BOTULINUM</a:t>
            </a:r>
            <a:endParaRPr lang="ar-IQ" dirty="0"/>
          </a:p>
        </p:txBody>
      </p:sp>
      <p:sp>
        <p:nvSpPr>
          <p:cNvPr id="3" name="عنصر نائب للمحتوى 2"/>
          <p:cNvSpPr>
            <a:spLocks noGrp="1"/>
          </p:cNvSpPr>
          <p:nvPr>
            <p:ph idx="1"/>
          </p:nvPr>
        </p:nvSpPr>
        <p:spPr>
          <a:xfrm>
            <a:off x="457200" y="1052736"/>
            <a:ext cx="8229600" cy="4525963"/>
          </a:xfrm>
        </p:spPr>
        <p:txBody>
          <a:bodyPr>
            <a:normAutofit fontScale="92500" lnSpcReduction="20000"/>
          </a:bodyPr>
          <a:lstStyle/>
          <a:p>
            <a:endParaRPr lang="en-US" dirty="0" smtClean="0"/>
          </a:p>
          <a:p>
            <a:pPr algn="l">
              <a:buNone/>
            </a:pPr>
            <a:r>
              <a:rPr lang="en-US" dirty="0" smtClean="0">
                <a:solidFill>
                  <a:srgbClr val="FF0000"/>
                </a:solidFill>
              </a:rPr>
              <a:t>Epidemiology, Prevention, &amp; Control</a:t>
            </a:r>
          </a:p>
          <a:p>
            <a:pPr algn="l">
              <a:buNone/>
            </a:pPr>
            <a:r>
              <a:rPr lang="en-US" dirty="0" smtClean="0"/>
              <a:t> Since spores </a:t>
            </a:r>
            <a:r>
              <a:rPr lang="en-US" i="1" dirty="0" smtClean="0"/>
              <a:t>of C </a:t>
            </a:r>
            <a:r>
              <a:rPr lang="en-US" i="1" dirty="0" err="1" smtClean="0"/>
              <a:t>botulinum</a:t>
            </a:r>
            <a:r>
              <a:rPr lang="en-US" dirty="0" smtClean="0"/>
              <a:t> are widely distributed </a:t>
            </a:r>
            <a:r>
              <a:rPr lang="en-US" b="1" dirty="0" smtClean="0"/>
              <a:t>in soil</a:t>
            </a:r>
            <a:r>
              <a:rPr lang="en-US" dirty="0" smtClean="0"/>
              <a:t>, they often </a:t>
            </a:r>
            <a:r>
              <a:rPr lang="en-US" b="1" dirty="0" smtClean="0"/>
              <a:t>contaminate vegetables, fruits,</a:t>
            </a:r>
            <a:r>
              <a:rPr lang="en-US" dirty="0" smtClean="0"/>
              <a:t> and other materials. . When such foods are</a:t>
            </a:r>
            <a:r>
              <a:rPr lang="en-US" b="1" dirty="0" smtClean="0"/>
              <a:t> canned</a:t>
            </a:r>
            <a:r>
              <a:rPr lang="en-US" dirty="0" smtClean="0"/>
              <a:t> or otherwise </a:t>
            </a:r>
            <a:r>
              <a:rPr lang="en-US" b="1" dirty="0" smtClean="0"/>
              <a:t>preserved</a:t>
            </a:r>
            <a:r>
              <a:rPr lang="en-US" dirty="0" smtClean="0"/>
              <a:t>, they either must be sufficiently heated to ensure destruction of spores or must be boiled for 20 minutes before consumption.  The risk from home-canned </a:t>
            </a:r>
            <a:r>
              <a:rPr lang="en-US" b="1" dirty="0" smtClean="0"/>
              <a:t>foods can be reduced</a:t>
            </a:r>
            <a:endParaRPr lang="en-US" dirty="0" smtClean="0"/>
          </a:p>
          <a:p>
            <a:pPr algn="l">
              <a:buNone/>
            </a:pPr>
            <a:r>
              <a:rPr lang="en-US" dirty="0" err="1" smtClean="0">
                <a:solidFill>
                  <a:srgbClr val="FF0000"/>
                </a:solidFill>
              </a:rPr>
              <a:t>Toxoids</a:t>
            </a:r>
            <a:r>
              <a:rPr lang="en-US" dirty="0" smtClean="0"/>
              <a:t> are used for active immunization of cattle </a:t>
            </a:r>
            <a:endParaRPr lang="ar-IQ"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CLOSTRIDIUM TETANI</a:t>
            </a:r>
            <a:endParaRPr lang="ar-IQ" i="1"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pPr algn="l">
              <a:buNone/>
            </a:pPr>
            <a:r>
              <a:rPr lang="en-US" i="1" dirty="0" smtClean="0"/>
              <a:t> </a:t>
            </a:r>
            <a:r>
              <a:rPr lang="en-US" i="1" dirty="0" smtClean="0">
                <a:solidFill>
                  <a:srgbClr val="FF0000"/>
                </a:solidFill>
              </a:rPr>
              <a:t>Clostridium </a:t>
            </a:r>
            <a:r>
              <a:rPr lang="en-US" i="1" dirty="0" err="1" smtClean="0">
                <a:solidFill>
                  <a:srgbClr val="FF0000"/>
                </a:solidFill>
              </a:rPr>
              <a:t>tetani</a:t>
            </a:r>
            <a:r>
              <a:rPr lang="en-US" i="1" dirty="0" smtClean="0">
                <a:solidFill>
                  <a:srgbClr val="FF0000"/>
                </a:solidFill>
              </a:rPr>
              <a:t>, </a:t>
            </a:r>
            <a:r>
              <a:rPr lang="en-US" dirty="0" smtClean="0">
                <a:solidFill>
                  <a:srgbClr val="FF0000"/>
                </a:solidFill>
              </a:rPr>
              <a:t>which causes tetanus</a:t>
            </a:r>
            <a:r>
              <a:rPr lang="en-US" dirty="0" smtClean="0"/>
              <a:t>, is worldwide in distribution in the soil and in the feces of horses and other animals. Several types </a:t>
            </a:r>
            <a:r>
              <a:rPr lang="en-US" i="1" dirty="0" smtClean="0"/>
              <a:t>of C </a:t>
            </a:r>
            <a:r>
              <a:rPr lang="en-US" i="1" dirty="0" err="1" smtClean="0"/>
              <a:t>tetani</a:t>
            </a:r>
            <a:r>
              <a:rPr lang="en-US" i="1" dirty="0" smtClean="0"/>
              <a:t> c</a:t>
            </a:r>
            <a:r>
              <a:rPr lang="en-US" dirty="0" smtClean="0"/>
              <a:t>an be distinguished by specific </a:t>
            </a:r>
            <a:r>
              <a:rPr lang="en-US" dirty="0" err="1" smtClean="0"/>
              <a:t>flagellar</a:t>
            </a:r>
            <a:r>
              <a:rPr lang="en-US" dirty="0" smtClean="0"/>
              <a:t> antigens. All share a common O (somatic) antigen, which may be masked, and all produce the same antigenic type of neurotoxin, </a:t>
            </a:r>
            <a:r>
              <a:rPr lang="en-US" dirty="0" err="1" smtClean="0"/>
              <a:t>tetanospasmin</a:t>
            </a:r>
            <a:r>
              <a:rPr lang="en-US" dirty="0" smtClean="0"/>
              <a:t>. Toxin The vegetative cells </a:t>
            </a:r>
            <a:r>
              <a:rPr lang="en-US" i="1" dirty="0" smtClean="0"/>
              <a:t>of C </a:t>
            </a:r>
            <a:r>
              <a:rPr lang="en-US" i="1" dirty="0" err="1" smtClean="0"/>
              <a:t>tetani</a:t>
            </a:r>
            <a:r>
              <a:rPr lang="en-US" dirty="0" smtClean="0"/>
              <a:t> produce </a:t>
            </a:r>
            <a:r>
              <a:rPr lang="en-US" dirty="0" smtClean="0">
                <a:solidFill>
                  <a:srgbClr val="FF0000"/>
                </a:solidFill>
              </a:rPr>
              <a:t>the toxin </a:t>
            </a:r>
            <a:r>
              <a:rPr lang="en-US" dirty="0" err="1" smtClean="0">
                <a:solidFill>
                  <a:srgbClr val="FF0000"/>
                </a:solidFill>
              </a:rPr>
              <a:t>tetanospasmin</a:t>
            </a:r>
            <a:r>
              <a:rPr lang="en-US" dirty="0" smtClean="0">
                <a:solidFill>
                  <a:srgbClr val="FF0000"/>
                </a:solidFill>
              </a:rPr>
              <a:t> </a:t>
            </a:r>
            <a:r>
              <a:rPr lang="en-US" dirty="0" smtClean="0"/>
              <a:t>(MW 150,000) that is cleaved by a bacterial protease into two peptides (MW 50,000 and 100,000) linked by a disulfide bond.</a:t>
            </a:r>
            <a:r>
              <a:rPr lang="en-US" b="1" dirty="0" smtClean="0"/>
              <a:t>.</a:t>
            </a: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40000" lnSpcReduction="20000"/>
          </a:bodyPr>
          <a:lstStyle/>
          <a:p>
            <a:pPr algn="l" rtl="0">
              <a:buNone/>
            </a:pPr>
            <a:r>
              <a:rPr lang="en-US" sz="5900" b="1" dirty="0" smtClean="0">
                <a:solidFill>
                  <a:srgbClr val="FF0000"/>
                </a:solidFill>
              </a:rPr>
              <a:t>1-  CATALASE </a:t>
            </a:r>
            <a:endParaRPr lang="en-US" sz="5900" dirty="0" smtClean="0">
              <a:solidFill>
                <a:srgbClr val="FF0000"/>
              </a:solidFill>
            </a:endParaRPr>
          </a:p>
          <a:p>
            <a:pPr algn="l" rtl="0">
              <a:buNone/>
            </a:pPr>
            <a:r>
              <a:rPr lang="en-US" sz="5900" dirty="0" smtClean="0"/>
              <a:t>        Staphylococci produce </a:t>
            </a:r>
            <a:r>
              <a:rPr lang="en-US" sz="5900" dirty="0" err="1" smtClean="0"/>
              <a:t>catalase</a:t>
            </a:r>
            <a:r>
              <a:rPr lang="en-US" sz="5900" dirty="0" smtClean="0"/>
              <a:t>, The </a:t>
            </a:r>
            <a:r>
              <a:rPr lang="en-US" sz="5900" dirty="0" err="1" smtClean="0"/>
              <a:t>catalase</a:t>
            </a:r>
            <a:r>
              <a:rPr lang="en-US" sz="5900" dirty="0" smtClean="0"/>
              <a:t> test differentiates the staphylococci, which are positive, from the streptococci, which are negative.</a:t>
            </a:r>
          </a:p>
          <a:p>
            <a:pPr algn="l" rtl="0">
              <a:buNone/>
            </a:pPr>
            <a:r>
              <a:rPr lang="en-US" sz="5900" b="1" dirty="0" smtClean="0">
                <a:solidFill>
                  <a:srgbClr val="FF0000"/>
                </a:solidFill>
              </a:rPr>
              <a:t>2 - </a:t>
            </a:r>
            <a:r>
              <a:rPr lang="en-US" sz="5900" b="1" dirty="0" err="1" smtClean="0">
                <a:solidFill>
                  <a:srgbClr val="FF0000"/>
                </a:solidFill>
              </a:rPr>
              <a:t>coagulase</a:t>
            </a:r>
            <a:r>
              <a:rPr lang="en-US" sz="5900" dirty="0" smtClean="0"/>
              <a:t>, an enzyme-like protein that clots </a:t>
            </a:r>
            <a:r>
              <a:rPr lang="en-US" sz="5900" dirty="0" err="1" smtClean="0"/>
              <a:t>oxalated</a:t>
            </a:r>
            <a:r>
              <a:rPr lang="en-US" sz="5900" dirty="0" smtClean="0"/>
              <a:t> or citrated plasma. </a:t>
            </a:r>
            <a:r>
              <a:rPr lang="en-US" sz="5900" dirty="0" err="1" smtClean="0"/>
              <a:t>Coagulase</a:t>
            </a:r>
            <a:r>
              <a:rPr lang="en-US" sz="5900" dirty="0" smtClean="0"/>
              <a:t> binds to </a:t>
            </a:r>
            <a:r>
              <a:rPr lang="en-US" sz="5900" dirty="0" err="1" smtClean="0"/>
              <a:t>prothrombin</a:t>
            </a:r>
            <a:r>
              <a:rPr lang="en-US" sz="5900" dirty="0" smtClean="0"/>
              <a:t>; together they become </a:t>
            </a:r>
            <a:r>
              <a:rPr lang="en-US" sz="5900" dirty="0" err="1" smtClean="0"/>
              <a:t>enzymatically</a:t>
            </a:r>
            <a:r>
              <a:rPr lang="en-US" sz="5900" dirty="0" smtClean="0"/>
              <a:t> active and initiate fibrin polymerization. </a:t>
            </a:r>
            <a:r>
              <a:rPr lang="en-US" sz="5900" dirty="0" err="1" smtClean="0"/>
              <a:t>Coagulase</a:t>
            </a:r>
            <a:r>
              <a:rPr lang="en-US" sz="5900" dirty="0" smtClean="0"/>
              <a:t> may deposit fibrin on the surface of staphylococci, perhaps altering their ingestion by </a:t>
            </a:r>
            <a:r>
              <a:rPr lang="en-US" sz="5900" dirty="0" err="1" smtClean="0"/>
              <a:t>phagocytic</a:t>
            </a:r>
            <a:r>
              <a:rPr lang="en-US" sz="5900" dirty="0" smtClean="0"/>
              <a:t> cells or their destruction within such cells. </a:t>
            </a:r>
          </a:p>
          <a:p>
            <a:pPr algn="l" rtl="0">
              <a:buNone/>
            </a:pPr>
            <a:r>
              <a:rPr lang="en-US" sz="5900" b="1" dirty="0" smtClean="0"/>
              <a:t> </a:t>
            </a:r>
            <a:r>
              <a:rPr lang="en-US" sz="5900" b="1" dirty="0" smtClean="0">
                <a:solidFill>
                  <a:srgbClr val="FF0000"/>
                </a:solidFill>
              </a:rPr>
              <a:t>3 - Clumping factor</a:t>
            </a:r>
            <a:r>
              <a:rPr lang="en-US" sz="5900" dirty="0" smtClean="0">
                <a:solidFill>
                  <a:srgbClr val="FF0000"/>
                </a:solidFill>
              </a:rPr>
              <a:t> </a:t>
            </a:r>
            <a:r>
              <a:rPr lang="en-US" sz="5900" dirty="0" smtClean="0"/>
              <a:t>is a </a:t>
            </a:r>
            <a:r>
              <a:rPr lang="en-US" sz="5900" i="1" dirty="0" smtClean="0"/>
              <a:t>surface S </a:t>
            </a:r>
            <a:r>
              <a:rPr lang="en-US" sz="5900" i="1" dirty="0" err="1" smtClean="0"/>
              <a:t>aureus</a:t>
            </a:r>
            <a:r>
              <a:rPr lang="en-US" sz="5900" dirty="0" smtClean="0"/>
              <a:t> compound that is responsible for adherence of the organisms to fibrinogen and fibrin. </a:t>
            </a:r>
          </a:p>
          <a:p>
            <a:pPr algn="l" rtl="0"/>
            <a:r>
              <a:rPr lang="en-US" dirty="0" smtClean="0"/>
              <a:t>.</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tx2">
                    <a:lumMod val="60000"/>
                    <a:lumOff val="40000"/>
                  </a:schemeClr>
                </a:solidFill>
              </a:rPr>
              <a:t>Pathogenesis</a:t>
            </a:r>
          </a:p>
        </p:txBody>
      </p:sp>
      <p:sp>
        <p:nvSpPr>
          <p:cNvPr id="3" name="عنصر نائب للمحتوى 2"/>
          <p:cNvSpPr>
            <a:spLocks noGrp="1"/>
          </p:cNvSpPr>
          <p:nvPr>
            <p:ph idx="1"/>
          </p:nvPr>
        </p:nvSpPr>
        <p:spPr>
          <a:xfrm>
            <a:off x="323528" y="1556792"/>
            <a:ext cx="8229600" cy="4525963"/>
          </a:xfrm>
        </p:spPr>
        <p:txBody>
          <a:bodyPr>
            <a:normAutofit fontScale="62500" lnSpcReduction="20000"/>
          </a:bodyPr>
          <a:lstStyle/>
          <a:p>
            <a:endParaRPr lang="en-US" dirty="0" smtClean="0"/>
          </a:p>
          <a:p>
            <a:pPr algn="l">
              <a:buNone/>
            </a:pPr>
            <a:r>
              <a:rPr lang="en-US" i="1" dirty="0" smtClean="0">
                <a:solidFill>
                  <a:srgbClr val="FF0000"/>
                </a:solidFill>
              </a:rPr>
              <a:t>C </a:t>
            </a:r>
            <a:r>
              <a:rPr lang="en-US" i="1" dirty="0" err="1" smtClean="0">
                <a:solidFill>
                  <a:srgbClr val="FF0000"/>
                </a:solidFill>
              </a:rPr>
              <a:t>tetani</a:t>
            </a:r>
            <a:r>
              <a:rPr lang="en-US" i="1" dirty="0" smtClean="0">
                <a:solidFill>
                  <a:srgbClr val="FF0000"/>
                </a:solidFill>
              </a:rPr>
              <a:t> </a:t>
            </a:r>
            <a:r>
              <a:rPr lang="en-US" dirty="0" smtClean="0">
                <a:solidFill>
                  <a:srgbClr val="FF0000"/>
                </a:solidFill>
              </a:rPr>
              <a:t>is not an </a:t>
            </a:r>
            <a:r>
              <a:rPr lang="en-US" b="1" dirty="0" smtClean="0">
                <a:solidFill>
                  <a:srgbClr val="FF0000"/>
                </a:solidFill>
              </a:rPr>
              <a:t>invasive organism</a:t>
            </a:r>
            <a:r>
              <a:rPr lang="en-US" dirty="0" smtClean="0">
                <a:solidFill>
                  <a:srgbClr val="FF0000"/>
                </a:solidFill>
              </a:rPr>
              <a:t>. </a:t>
            </a:r>
            <a:r>
              <a:rPr lang="en-US" dirty="0" smtClean="0"/>
              <a:t>The infection remains strictly</a:t>
            </a:r>
            <a:r>
              <a:rPr lang="en-US" sz="3400" dirty="0" smtClean="0"/>
              <a:t> localized in the area of devitalized tissue (wound, burn, injury, umbilical stump, surgical suture) into which the spores have been introduced. The volume of infected tissue is small, and the disease is almost entirely a toxemia.</a:t>
            </a:r>
            <a:r>
              <a:rPr lang="en-US" sz="3400" b="1" dirty="0" smtClean="0"/>
              <a:t>.</a:t>
            </a:r>
            <a:r>
              <a:rPr lang="en-US" sz="3400" dirty="0" smtClean="0"/>
              <a:t>  </a:t>
            </a:r>
          </a:p>
          <a:p>
            <a:pPr algn="l">
              <a:buNone/>
            </a:pPr>
            <a:r>
              <a:rPr lang="en-US" sz="3400" dirty="0" smtClean="0"/>
              <a:t>The incubation period may range from 4–5 days to as many weeks. The disease is characterized by tonic contraction of voluntary muscles. Muscular spasms often involve first the area of injury and infection and then the muscles of the jaw (</a:t>
            </a:r>
            <a:r>
              <a:rPr lang="en-US" sz="3400" dirty="0" err="1" smtClean="0"/>
              <a:t>trismus</a:t>
            </a:r>
            <a:r>
              <a:rPr lang="en-US" sz="3400" dirty="0" smtClean="0"/>
              <a:t>, lockjaw), which contract so that the mouth cannot be opened. </a:t>
            </a:r>
            <a:r>
              <a:rPr lang="en-US" sz="3400" b="1" dirty="0" smtClean="0"/>
              <a:t>Gradually, other voluntary muscles become involved, resulting in tonic spasms.  Death usually results from interference with the mechanics of respiration. The mortality rate in generalized tetanus is very high</a:t>
            </a:r>
            <a:endParaRPr lang="ar-IQ" sz="34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85000" lnSpcReduction="20000"/>
          </a:bodyPr>
          <a:lstStyle/>
          <a:p>
            <a:endParaRPr lang="en-US" dirty="0" smtClean="0"/>
          </a:p>
          <a:p>
            <a:pPr algn="l">
              <a:buNone/>
            </a:pPr>
            <a:r>
              <a:rPr lang="en-US" b="1" dirty="0" smtClean="0"/>
              <a:t>  Germination of the spore and development of vegetative organisms that produce toxin are aided by</a:t>
            </a:r>
            <a:r>
              <a:rPr lang="en-US" dirty="0" smtClean="0"/>
              <a:t> (1) necrotic tissue, (2) calcium salts, and (3) associated </a:t>
            </a:r>
            <a:r>
              <a:rPr lang="en-US" dirty="0" err="1" smtClean="0"/>
              <a:t>pyogenic</a:t>
            </a:r>
            <a:r>
              <a:rPr lang="en-US" dirty="0" smtClean="0"/>
              <a:t> infections, all of which aid establishment of low oxidation reduction potential. The toxin released from vegetative cells reaches the </a:t>
            </a:r>
            <a:r>
              <a:rPr lang="en-US" b="1" dirty="0" smtClean="0"/>
              <a:t>central nervous system</a:t>
            </a:r>
            <a:r>
              <a:rPr lang="en-US" dirty="0" smtClean="0"/>
              <a:t> and rapidly becomes fixed to receptors in the spinal cord and brain stem and </a:t>
            </a:r>
            <a:r>
              <a:rPr lang="en-US" dirty="0" err="1" smtClean="0"/>
              <a:t>and</a:t>
            </a:r>
            <a:r>
              <a:rPr lang="en-US" dirty="0" smtClean="0"/>
              <a:t> cause </a:t>
            </a:r>
            <a:r>
              <a:rPr lang="en-US" dirty="0" err="1" smtClean="0"/>
              <a:t>Hyperreflexia</a:t>
            </a:r>
            <a:r>
              <a:rPr lang="en-US" dirty="0" smtClean="0"/>
              <a:t>, muscle spasms, and spastic paralysis result. </a:t>
            </a:r>
            <a:r>
              <a:rPr lang="en-US" b="1" dirty="0" smtClean="0"/>
              <a:t>Extremely small amounts of toxin can be lethal for humans</a:t>
            </a:r>
            <a:endParaRPr lang="ar-IQ"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The diagnosis</a:t>
            </a:r>
            <a:endParaRPr lang="ar-IQ"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algn="l"/>
            <a:r>
              <a:rPr lang="en-US" dirty="0" smtClean="0"/>
              <a:t> The diagnosis rests on the clinical picture and a history of injury, although only 50% of patients with tetanus have an injury for which they seek medical attention. The primary differential diagnosis of tetanus is strychnine poisoning. </a:t>
            </a:r>
            <a:r>
              <a:rPr lang="en-US" dirty="0" smtClean="0">
                <a:solidFill>
                  <a:srgbClr val="FF0000"/>
                </a:solidFill>
              </a:rPr>
              <a:t>Anaerobic culture of tissues from </a:t>
            </a:r>
            <a:r>
              <a:rPr lang="en-US" dirty="0" smtClean="0"/>
              <a:t>contaminated wounds may yield </a:t>
            </a:r>
            <a:r>
              <a:rPr lang="en-US" i="1" dirty="0" smtClean="0"/>
              <a:t>C </a:t>
            </a:r>
            <a:r>
              <a:rPr lang="en-US" i="1" dirty="0" err="1" smtClean="0"/>
              <a:t>tetani</a:t>
            </a:r>
            <a:r>
              <a:rPr lang="en-US" i="1" dirty="0" smtClean="0"/>
              <a:t>,</a:t>
            </a:r>
            <a:r>
              <a:rPr lang="en-US" dirty="0" smtClean="0"/>
              <a:t> Proof of isolation </a:t>
            </a:r>
            <a:r>
              <a:rPr lang="en-US" i="1" dirty="0" smtClean="0"/>
              <a:t>of C </a:t>
            </a:r>
            <a:r>
              <a:rPr lang="en-US" i="1" dirty="0" err="1" smtClean="0"/>
              <a:t>tetani</a:t>
            </a:r>
            <a:r>
              <a:rPr lang="en-US" dirty="0" smtClean="0"/>
              <a:t> must rest on </a:t>
            </a:r>
            <a:r>
              <a:rPr lang="en-US" dirty="0" smtClean="0">
                <a:solidFill>
                  <a:srgbClr val="FF0000"/>
                </a:solidFill>
              </a:rPr>
              <a:t>production of toxin </a:t>
            </a:r>
            <a:r>
              <a:rPr lang="en-US" dirty="0" smtClean="0"/>
              <a:t>and its neutralization by specific antitoxin</a:t>
            </a:r>
            <a:endParaRPr lang="ar-IQ"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Prevention &amp; Treatment</a:t>
            </a:r>
            <a:endParaRPr lang="ar-IQ" dirty="0"/>
          </a:p>
        </p:txBody>
      </p:sp>
      <p:sp>
        <p:nvSpPr>
          <p:cNvPr id="3" name="عنصر نائب للمحتوى 2"/>
          <p:cNvSpPr>
            <a:spLocks noGrp="1"/>
          </p:cNvSpPr>
          <p:nvPr>
            <p:ph idx="1"/>
          </p:nvPr>
        </p:nvSpPr>
        <p:spPr/>
        <p:txBody>
          <a:bodyPr/>
          <a:lstStyle/>
          <a:p>
            <a:pPr algn="l">
              <a:buNone/>
            </a:pPr>
            <a:r>
              <a:rPr lang="en-US" dirty="0" smtClean="0"/>
              <a:t>The results of treatment of tetanus are not satisfactory. Therefore, prevention is all-important</a:t>
            </a:r>
            <a:r>
              <a:rPr lang="en-US" b="1" dirty="0" smtClean="0"/>
              <a:t>. </a:t>
            </a:r>
            <a:r>
              <a:rPr lang="en-US" b="1" dirty="0" smtClean="0">
                <a:solidFill>
                  <a:srgbClr val="FF0000"/>
                </a:solidFill>
              </a:rPr>
              <a:t>Prevention of tetanus depends upon</a:t>
            </a:r>
            <a:r>
              <a:rPr lang="en-US" dirty="0" smtClean="0">
                <a:solidFill>
                  <a:srgbClr val="FF0000"/>
                </a:solidFill>
              </a:rPr>
              <a:t> (1)</a:t>
            </a:r>
            <a:r>
              <a:rPr lang="en-US" dirty="0" smtClean="0"/>
              <a:t> active immunization with </a:t>
            </a:r>
            <a:r>
              <a:rPr lang="en-US" dirty="0" err="1" smtClean="0"/>
              <a:t>toxoids</a:t>
            </a:r>
            <a:r>
              <a:rPr lang="en-US" dirty="0" smtClean="0"/>
              <a:t>; </a:t>
            </a:r>
            <a:r>
              <a:rPr lang="en-US" dirty="0" smtClean="0">
                <a:solidFill>
                  <a:srgbClr val="FF0000"/>
                </a:solidFill>
              </a:rPr>
              <a:t>(2) </a:t>
            </a:r>
            <a:r>
              <a:rPr lang="en-US" dirty="0" smtClean="0"/>
              <a:t>proper care of wounds contaminated with soil, etc; </a:t>
            </a:r>
            <a:r>
              <a:rPr lang="en-US" dirty="0" smtClean="0">
                <a:solidFill>
                  <a:srgbClr val="FF0000"/>
                </a:solidFill>
              </a:rPr>
              <a:t>(3) </a:t>
            </a:r>
            <a:r>
              <a:rPr lang="en-US" dirty="0" smtClean="0"/>
              <a:t>prophylactic use of antitoxin; and </a:t>
            </a:r>
            <a:r>
              <a:rPr lang="en-US" dirty="0" smtClean="0">
                <a:solidFill>
                  <a:srgbClr val="FF0000"/>
                </a:solidFill>
              </a:rPr>
              <a:t>(4) </a:t>
            </a:r>
            <a:r>
              <a:rPr lang="en-US" dirty="0" smtClean="0"/>
              <a:t>administration of penicillin.</a:t>
            </a:r>
            <a:endParaRPr lang="ar-IQ" dirty="0" smtClean="0"/>
          </a:p>
          <a:p>
            <a:pPr algn="l"/>
            <a:endParaRPr lang="ar-IQ"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rPr>
              <a:t> Clostridium </a:t>
            </a:r>
            <a:r>
              <a:rPr lang="en-US" i="1" dirty="0" err="1" smtClean="0">
                <a:solidFill>
                  <a:srgbClr val="FF0000"/>
                </a:solidFill>
              </a:rPr>
              <a:t>perfringens</a:t>
            </a:r>
            <a:endParaRPr lang="ar-IQ" i="1" dirty="0">
              <a:solidFill>
                <a:srgbClr val="FF0000"/>
              </a:solidFill>
            </a:endParaRPr>
          </a:p>
        </p:txBody>
      </p:sp>
      <p:sp>
        <p:nvSpPr>
          <p:cNvPr id="3" name="عنصر نائب للمحتوى 2"/>
          <p:cNvSpPr>
            <a:spLocks noGrp="1"/>
          </p:cNvSpPr>
          <p:nvPr>
            <p:ph idx="1"/>
          </p:nvPr>
        </p:nvSpPr>
        <p:spPr/>
        <p:txBody>
          <a:bodyPr>
            <a:normAutofit fontScale="70000" lnSpcReduction="20000"/>
          </a:bodyPr>
          <a:lstStyle/>
          <a:p>
            <a:pPr algn="l">
              <a:buNone/>
            </a:pPr>
            <a:r>
              <a:rPr lang="en-US" i="1" dirty="0" smtClean="0">
                <a:solidFill>
                  <a:srgbClr val="FF0000"/>
                </a:solidFill>
              </a:rPr>
              <a:t>Clostridium </a:t>
            </a:r>
            <a:r>
              <a:rPr lang="en-US" i="1" dirty="0" err="1" smtClean="0">
                <a:solidFill>
                  <a:srgbClr val="FF0000"/>
                </a:solidFill>
              </a:rPr>
              <a:t>perfringens</a:t>
            </a:r>
            <a:r>
              <a:rPr lang="en-US" dirty="0" smtClean="0">
                <a:solidFill>
                  <a:srgbClr val="FF0000"/>
                </a:solidFill>
              </a:rPr>
              <a:t>  </a:t>
            </a:r>
            <a:r>
              <a:rPr lang="en-US" dirty="0" smtClean="0"/>
              <a:t>can produce invasive infection (</a:t>
            </a:r>
            <a:r>
              <a:rPr lang="en-US" b="1" dirty="0" smtClean="0"/>
              <a:t>including </a:t>
            </a:r>
            <a:r>
              <a:rPr lang="en-US" b="1" dirty="0" err="1" smtClean="0"/>
              <a:t>myonecrosis</a:t>
            </a:r>
            <a:r>
              <a:rPr lang="en-US" b="1" dirty="0" smtClean="0"/>
              <a:t> and gas gangrene) if introduced into damaged tissue</a:t>
            </a:r>
            <a:r>
              <a:rPr lang="en-US" dirty="0" smtClean="0"/>
              <a:t>.  The invasive clostridia produce a large variety of toxins and enzymes that result in a spreading infection. Many of these toxins have lethal, necrotizing, and hemolytic properties. </a:t>
            </a:r>
          </a:p>
          <a:p>
            <a:pPr algn="l">
              <a:buNone/>
            </a:pPr>
            <a:r>
              <a:rPr lang="en-US" b="1" dirty="0" smtClean="0"/>
              <a:t>The alpha toxin</a:t>
            </a:r>
            <a:r>
              <a:rPr lang="en-US" dirty="0" smtClean="0"/>
              <a:t> </a:t>
            </a:r>
            <a:r>
              <a:rPr lang="en-US" i="1" dirty="0" smtClean="0"/>
              <a:t>of C </a:t>
            </a:r>
            <a:r>
              <a:rPr lang="en-US" i="1" dirty="0" err="1" smtClean="0"/>
              <a:t>perfringens</a:t>
            </a:r>
            <a:r>
              <a:rPr lang="en-US" dirty="0" smtClean="0"/>
              <a:t> type A </a:t>
            </a:r>
            <a:r>
              <a:rPr lang="en-US" b="1" dirty="0" smtClean="0"/>
              <a:t>is a </a:t>
            </a:r>
            <a:r>
              <a:rPr lang="en-US" b="1" dirty="0" err="1" smtClean="0"/>
              <a:t>lecithinase</a:t>
            </a:r>
            <a:r>
              <a:rPr lang="en-US" dirty="0" smtClean="0"/>
              <a:t>, and its lethal action is proportionate to the rate at which it splits lecithin (an important constituent of cell membranes) to </a:t>
            </a:r>
            <a:r>
              <a:rPr lang="en-US" dirty="0" err="1" smtClean="0"/>
              <a:t>phosphorylcholine</a:t>
            </a:r>
            <a:r>
              <a:rPr lang="en-US" dirty="0" smtClean="0"/>
              <a:t> and </a:t>
            </a:r>
            <a:r>
              <a:rPr lang="en-US" dirty="0" err="1" smtClean="0"/>
              <a:t>diglyceride</a:t>
            </a:r>
            <a:r>
              <a:rPr lang="en-US" dirty="0" smtClean="0"/>
              <a:t>. </a:t>
            </a:r>
            <a:r>
              <a:rPr lang="en-US" b="1" dirty="0" smtClean="0"/>
              <a:t>The theta toxin</a:t>
            </a:r>
            <a:r>
              <a:rPr lang="en-US" dirty="0" smtClean="0"/>
              <a:t> has similar hemolytic and necrotizing effects but is not a </a:t>
            </a:r>
            <a:r>
              <a:rPr lang="en-US" dirty="0" err="1" smtClean="0"/>
              <a:t>lecithinase</a:t>
            </a:r>
            <a:r>
              <a:rPr lang="en-US" b="1" dirty="0" smtClean="0"/>
              <a:t>. </a:t>
            </a:r>
            <a:r>
              <a:rPr lang="en-US" b="1" dirty="0" err="1" smtClean="0"/>
              <a:t>DNase</a:t>
            </a:r>
            <a:r>
              <a:rPr lang="en-US" b="1" dirty="0" smtClean="0"/>
              <a:t> and </a:t>
            </a:r>
            <a:r>
              <a:rPr lang="en-US" b="1" dirty="0" err="1" smtClean="0"/>
              <a:t>hyaluronidase</a:t>
            </a:r>
            <a:r>
              <a:rPr lang="en-US" b="1" dirty="0" smtClean="0"/>
              <a:t>, a </a:t>
            </a:r>
            <a:r>
              <a:rPr lang="en-US" b="1" dirty="0" err="1" smtClean="0"/>
              <a:t>collagenas</a:t>
            </a:r>
            <a:r>
              <a:rPr lang="en-US" dirty="0" err="1" smtClean="0"/>
              <a:t>e</a:t>
            </a:r>
            <a:r>
              <a:rPr lang="en-US" dirty="0" smtClean="0"/>
              <a:t> that </a:t>
            </a:r>
            <a:r>
              <a:rPr lang="en-US" b="1" dirty="0" smtClean="0"/>
              <a:t>digests collagen of subcutaneous tissue and muscle</a:t>
            </a:r>
            <a:r>
              <a:rPr lang="en-US" dirty="0" smtClean="0"/>
              <a:t>, are also produced.   Some strains of C </a:t>
            </a:r>
            <a:r>
              <a:rPr lang="en-US" dirty="0" err="1" smtClean="0"/>
              <a:t>perfringens</a:t>
            </a:r>
            <a:r>
              <a:rPr lang="en-US" dirty="0" smtClean="0"/>
              <a:t> produce a powerful </a:t>
            </a:r>
            <a:r>
              <a:rPr lang="en-US" dirty="0" err="1" smtClean="0"/>
              <a:t>enterotoxin</a:t>
            </a:r>
            <a:r>
              <a:rPr lang="en-US" dirty="0" smtClean="0"/>
              <a:t>, especially when grown in meat dishes. </a:t>
            </a:r>
            <a:endParaRPr lang="ar-IQ"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Pathogenesis &amp;Clinical Findings</a:t>
            </a:r>
            <a:endParaRPr lang="ar-IQ"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pPr algn="l">
              <a:buNone/>
            </a:pPr>
            <a:r>
              <a:rPr lang="en-US" dirty="0" smtClean="0"/>
              <a:t> From a contaminated wound (</a:t>
            </a:r>
            <a:r>
              <a:rPr lang="en-US" dirty="0" err="1" smtClean="0"/>
              <a:t>eg</a:t>
            </a:r>
            <a:r>
              <a:rPr lang="en-US" dirty="0" smtClean="0"/>
              <a:t>, a compound fracture, postpartum uterus), the infection spreads in 1–3 days to produce </a:t>
            </a:r>
            <a:r>
              <a:rPr lang="en-US" dirty="0" err="1" smtClean="0"/>
              <a:t>crepitation</a:t>
            </a:r>
            <a:r>
              <a:rPr lang="en-US" dirty="0" smtClean="0"/>
              <a:t> in the subcutaneous tissue and muscle, foul-smelling discharge, rapidly progressing necrosis, fever, </a:t>
            </a:r>
            <a:r>
              <a:rPr lang="en-US" dirty="0" err="1" smtClean="0"/>
              <a:t>hemolysis</a:t>
            </a:r>
            <a:r>
              <a:rPr lang="en-US" dirty="0" smtClean="0"/>
              <a:t>, toxemia, shock, and death.</a:t>
            </a:r>
          </a:p>
          <a:p>
            <a:pPr algn="l">
              <a:buNone/>
            </a:pPr>
            <a:r>
              <a:rPr lang="en-US" i="1" dirty="0" smtClean="0"/>
              <a:t>C </a:t>
            </a:r>
            <a:r>
              <a:rPr lang="en-US" i="1" dirty="0" err="1" smtClean="0"/>
              <a:t>perfringens</a:t>
            </a:r>
            <a:r>
              <a:rPr lang="en-US" dirty="0" smtClean="0"/>
              <a:t> food poisoning usually follows the ingestion of large numbers of clostridia that have grown in warmed meat dishes. The toxin forms when the organisms </a:t>
            </a:r>
            <a:r>
              <a:rPr lang="en-US" dirty="0" err="1" smtClean="0"/>
              <a:t>sporulate</a:t>
            </a:r>
            <a:r>
              <a:rPr lang="en-US" dirty="0" smtClean="0"/>
              <a:t> in the gut</a:t>
            </a:r>
            <a:endParaRPr lang="ar-IQ"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a:t>
            </a:r>
            <a:r>
              <a:rPr lang="en-US" dirty="0" smtClean="0">
                <a:solidFill>
                  <a:srgbClr val="FF0000"/>
                </a:solidFill>
              </a:rPr>
              <a:t>iagnostic Laboratory Tests</a:t>
            </a:r>
          </a:p>
        </p:txBody>
      </p:sp>
      <p:sp>
        <p:nvSpPr>
          <p:cNvPr id="3" name="عنصر نائب للمحتوى 2"/>
          <p:cNvSpPr>
            <a:spLocks noGrp="1"/>
          </p:cNvSpPr>
          <p:nvPr>
            <p:ph idx="1"/>
          </p:nvPr>
        </p:nvSpPr>
        <p:spPr/>
        <p:txBody>
          <a:bodyPr/>
          <a:lstStyle/>
          <a:p>
            <a:pPr algn="l">
              <a:buNone/>
            </a:pPr>
            <a:r>
              <a:rPr lang="en-US" b="1" dirty="0" smtClean="0"/>
              <a:t>Specimens c</a:t>
            </a:r>
            <a:r>
              <a:rPr lang="en-US" dirty="0" smtClean="0"/>
              <a:t>onsist of material from wounds, pus, and tissue. The presence of large gram-positive rods in Gram-stained smears suggests gas gangrene clostridia; spores are not regularly present</a:t>
            </a:r>
            <a:endParaRPr lang="ar-IQ" dirty="0" smtClean="0"/>
          </a:p>
          <a:p>
            <a:endParaRPr lang="ar-IQ"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Diagnostic Laboratory Tests</a:t>
            </a:r>
            <a:endParaRPr lang="ar-IQ" dirty="0">
              <a:solidFill>
                <a:srgbClr val="FF0000"/>
              </a:solidFill>
            </a:endParaRPr>
          </a:p>
        </p:txBody>
      </p:sp>
      <p:sp>
        <p:nvSpPr>
          <p:cNvPr id="3" name="عنصر نائب للمحتوى 2"/>
          <p:cNvSpPr>
            <a:spLocks noGrp="1"/>
          </p:cNvSpPr>
          <p:nvPr>
            <p:ph idx="1"/>
          </p:nvPr>
        </p:nvSpPr>
        <p:spPr/>
        <p:txBody>
          <a:bodyPr>
            <a:normAutofit fontScale="70000" lnSpcReduction="20000"/>
          </a:bodyPr>
          <a:lstStyle/>
          <a:p>
            <a:pPr algn="l">
              <a:buNone/>
            </a:pPr>
            <a:r>
              <a:rPr lang="en-US" dirty="0" smtClean="0">
                <a:solidFill>
                  <a:srgbClr val="FF0000"/>
                </a:solidFill>
              </a:rPr>
              <a:t>CULTUR</a:t>
            </a:r>
          </a:p>
          <a:p>
            <a:pPr algn="l">
              <a:buNone/>
            </a:pPr>
            <a:r>
              <a:rPr lang="en-US" dirty="0" smtClean="0"/>
              <a:t> Material is inoculated into </a:t>
            </a:r>
            <a:r>
              <a:rPr lang="en-US" dirty="0" smtClean="0">
                <a:solidFill>
                  <a:srgbClr val="FF0000"/>
                </a:solidFill>
              </a:rPr>
              <a:t>chopped meat-glucose medium and </a:t>
            </a:r>
            <a:r>
              <a:rPr lang="en-US" dirty="0" err="1" smtClean="0">
                <a:solidFill>
                  <a:srgbClr val="FF0000"/>
                </a:solidFill>
              </a:rPr>
              <a:t>thioglycolate</a:t>
            </a:r>
            <a:r>
              <a:rPr lang="en-US" dirty="0" smtClean="0">
                <a:solidFill>
                  <a:srgbClr val="FF0000"/>
                </a:solidFill>
              </a:rPr>
              <a:t> medium </a:t>
            </a:r>
            <a:r>
              <a:rPr lang="en-US" dirty="0" smtClean="0"/>
              <a:t>and onto </a:t>
            </a:r>
            <a:r>
              <a:rPr lang="en-US" dirty="0" smtClean="0">
                <a:solidFill>
                  <a:srgbClr val="FF0000"/>
                </a:solidFill>
              </a:rPr>
              <a:t>blood agar plates </a:t>
            </a:r>
            <a:r>
              <a:rPr lang="en-US" dirty="0" smtClean="0"/>
              <a:t>incubated </a:t>
            </a:r>
            <a:r>
              <a:rPr lang="en-US" dirty="0" err="1" smtClean="0">
                <a:solidFill>
                  <a:srgbClr val="FF0000"/>
                </a:solidFill>
              </a:rPr>
              <a:t>anaerobically</a:t>
            </a:r>
            <a:r>
              <a:rPr lang="en-US" dirty="0" smtClean="0">
                <a:solidFill>
                  <a:srgbClr val="FF0000"/>
                </a:solidFill>
              </a:rPr>
              <a:t>.</a:t>
            </a:r>
            <a:r>
              <a:rPr lang="en-US" dirty="0" smtClean="0"/>
              <a:t> The growth from one of the media is transferred into milk. A clot torn by gas in 24 hours is suggestive </a:t>
            </a:r>
            <a:r>
              <a:rPr lang="en-US" i="1" dirty="0" smtClean="0"/>
              <a:t>of C </a:t>
            </a:r>
            <a:r>
              <a:rPr lang="en-US" i="1" dirty="0" err="1" smtClean="0"/>
              <a:t>perfringens</a:t>
            </a:r>
            <a:r>
              <a:rPr lang="en-US" dirty="0" smtClean="0"/>
              <a:t>. Once pure cultures have been obtained by </a:t>
            </a:r>
            <a:r>
              <a:rPr lang="en-US" dirty="0" smtClean="0">
                <a:solidFill>
                  <a:srgbClr val="FF0000"/>
                </a:solidFill>
              </a:rPr>
              <a:t>selecting colonies from </a:t>
            </a:r>
            <a:r>
              <a:rPr lang="en-US" dirty="0" err="1" smtClean="0">
                <a:solidFill>
                  <a:srgbClr val="FF0000"/>
                </a:solidFill>
              </a:rPr>
              <a:t>anaerobically</a:t>
            </a:r>
            <a:r>
              <a:rPr lang="en-US" dirty="0" smtClean="0">
                <a:solidFill>
                  <a:srgbClr val="FF0000"/>
                </a:solidFill>
              </a:rPr>
              <a:t> incubated blood plates, they are identified by biochemical reactions (various sugars in </a:t>
            </a:r>
            <a:r>
              <a:rPr lang="en-US" dirty="0" err="1" smtClean="0">
                <a:solidFill>
                  <a:srgbClr val="FF0000"/>
                </a:solidFill>
              </a:rPr>
              <a:t>thioglycolate</a:t>
            </a:r>
            <a:r>
              <a:rPr lang="en-US" dirty="0" smtClean="0">
                <a:solidFill>
                  <a:srgbClr val="FF0000"/>
                </a:solidFill>
              </a:rPr>
              <a:t>, action on milk), </a:t>
            </a:r>
            <a:r>
              <a:rPr lang="en-US" dirty="0" err="1" smtClean="0">
                <a:solidFill>
                  <a:srgbClr val="FF0000"/>
                </a:solidFill>
              </a:rPr>
              <a:t>hemolysis</a:t>
            </a:r>
            <a:r>
              <a:rPr lang="en-US" dirty="0" smtClean="0">
                <a:solidFill>
                  <a:srgbClr val="FF0000"/>
                </a:solidFill>
              </a:rPr>
              <a:t>, and colony form</a:t>
            </a:r>
            <a:r>
              <a:rPr lang="en-US" dirty="0" smtClean="0"/>
              <a:t>. </a:t>
            </a:r>
          </a:p>
          <a:p>
            <a:pPr algn="l">
              <a:buNone/>
            </a:pPr>
            <a:r>
              <a:rPr lang="en-US" b="1" dirty="0" err="1" smtClean="0"/>
              <a:t>Lecithinase</a:t>
            </a:r>
            <a:r>
              <a:rPr lang="en-US" b="1" dirty="0" smtClean="0"/>
              <a:t> activity i</a:t>
            </a:r>
            <a:r>
              <a:rPr lang="en-US" dirty="0" smtClean="0"/>
              <a:t>s evaluated by the precipitate formed around colonies on </a:t>
            </a:r>
            <a:r>
              <a:rPr lang="en-US" dirty="0" smtClean="0">
                <a:solidFill>
                  <a:srgbClr val="FF0000"/>
                </a:solidFill>
              </a:rPr>
              <a:t>egg yolk media.</a:t>
            </a:r>
          </a:p>
          <a:p>
            <a:pPr algn="l">
              <a:buNone/>
            </a:pPr>
            <a:r>
              <a:rPr lang="en-US" b="1" dirty="0" smtClean="0"/>
              <a:t> Final identification</a:t>
            </a:r>
            <a:r>
              <a:rPr lang="en-US" dirty="0" smtClean="0"/>
              <a:t> tests on toxin production and neutralization by specific antitoxin</a:t>
            </a:r>
            <a:r>
              <a:rPr lang="en-US" i="1" dirty="0" smtClean="0"/>
              <a:t>. C </a:t>
            </a:r>
            <a:r>
              <a:rPr lang="en-US" i="1" dirty="0" err="1" smtClean="0"/>
              <a:t>perfringens</a:t>
            </a:r>
            <a:r>
              <a:rPr lang="en-US" dirty="0" smtClean="0"/>
              <a:t>.   </a:t>
            </a:r>
          </a:p>
          <a:p>
            <a:r>
              <a:rPr lang="ar-IQ" dirty="0" smtClean="0"/>
              <a:t>	</a:t>
            </a:r>
            <a:endParaRPr lang="en-US" dirty="0" smtClean="0"/>
          </a:p>
          <a:p>
            <a:r>
              <a:rPr lang="ar-IQ" dirty="0" smtClean="0"/>
              <a:t> </a:t>
            </a:r>
            <a:endParaRPr lang="en-US" dirty="0" smtClean="0"/>
          </a:p>
          <a:p>
            <a:endParaRPr lang="ar-IQ"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Prevention &amp; Control</a:t>
            </a:r>
          </a:p>
        </p:txBody>
      </p:sp>
      <p:sp>
        <p:nvSpPr>
          <p:cNvPr id="3" name="عنصر نائب للمحتوى 2"/>
          <p:cNvSpPr>
            <a:spLocks noGrp="1"/>
          </p:cNvSpPr>
          <p:nvPr>
            <p:ph idx="1"/>
          </p:nvPr>
        </p:nvSpPr>
        <p:spPr/>
        <p:txBody>
          <a:bodyPr>
            <a:normAutofit/>
          </a:bodyPr>
          <a:lstStyle/>
          <a:p>
            <a:pPr algn="l">
              <a:buNone/>
            </a:pPr>
            <a:r>
              <a:rPr lang="en-US" dirty="0" smtClean="0"/>
              <a:t>Early and adequate cleansing of contaminated wounds and surgical debridement, together with the administration of antimicrobial drugs directed against clostridia (</a:t>
            </a:r>
            <a:r>
              <a:rPr lang="en-US" dirty="0" err="1" smtClean="0"/>
              <a:t>eg</a:t>
            </a:r>
            <a:r>
              <a:rPr lang="en-US" dirty="0" smtClean="0"/>
              <a:t>, penicillin), are the best available preventive measures</a:t>
            </a:r>
            <a:endParaRPr lang="ar-IQ"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Non-Spore-Forming Gram-Positive Bacilli</a:t>
            </a:r>
          </a:p>
        </p:txBody>
      </p:sp>
      <p:sp>
        <p:nvSpPr>
          <p:cNvPr id="3" name="عنصر نائب للمحتوى 2"/>
          <p:cNvSpPr>
            <a:spLocks noGrp="1"/>
          </p:cNvSpPr>
          <p:nvPr>
            <p:ph idx="1"/>
          </p:nvPr>
        </p:nvSpPr>
        <p:spPr/>
        <p:txBody>
          <a:bodyPr>
            <a:normAutofit fontScale="92500" lnSpcReduction="10000"/>
          </a:bodyPr>
          <a:lstStyle/>
          <a:p>
            <a:pPr algn="l">
              <a:buNone/>
            </a:pPr>
            <a:r>
              <a:rPr lang="en-US" i="1" dirty="0" smtClean="0">
                <a:solidFill>
                  <a:srgbClr val="FF0000"/>
                </a:solidFill>
              </a:rPr>
              <a:t>CORYNEBACTERIUM DIPHTHERIAE</a:t>
            </a:r>
          </a:p>
          <a:p>
            <a:pPr algn="l">
              <a:buNone/>
            </a:pPr>
            <a:r>
              <a:rPr lang="en-US" dirty="0" smtClean="0"/>
              <a:t> Morphology &amp; Identification</a:t>
            </a:r>
          </a:p>
          <a:p>
            <a:pPr algn="l">
              <a:buNone/>
            </a:pPr>
            <a:r>
              <a:rPr lang="en-US" dirty="0" smtClean="0"/>
              <a:t>     </a:t>
            </a:r>
            <a:r>
              <a:rPr lang="en-US" dirty="0" err="1" smtClean="0"/>
              <a:t>Corynebacteria</a:t>
            </a:r>
            <a:r>
              <a:rPr lang="en-US" dirty="0" smtClean="0"/>
              <a:t> are possess irregular swellings at one end that give them the “</a:t>
            </a:r>
            <a:r>
              <a:rPr lang="en-US" dirty="0" smtClean="0">
                <a:solidFill>
                  <a:srgbClr val="FF0000"/>
                </a:solidFill>
              </a:rPr>
              <a:t>club-shaped</a:t>
            </a:r>
            <a:r>
              <a:rPr lang="en-US" dirty="0" smtClean="0"/>
              <a:t>” appearance . Irregularly distributed within the rod (often near the poles) are </a:t>
            </a:r>
            <a:r>
              <a:rPr lang="en-US" dirty="0" smtClean="0">
                <a:solidFill>
                  <a:srgbClr val="FF0000"/>
                </a:solidFill>
              </a:rPr>
              <a:t>granules staining deeply with aniline dyes </a:t>
            </a:r>
            <a:r>
              <a:rPr lang="en-US" dirty="0" smtClean="0"/>
              <a:t>(</a:t>
            </a:r>
            <a:r>
              <a:rPr lang="en-US" dirty="0" err="1" smtClean="0">
                <a:solidFill>
                  <a:srgbClr val="FF0000"/>
                </a:solidFill>
              </a:rPr>
              <a:t>metachromatic</a:t>
            </a:r>
            <a:r>
              <a:rPr lang="en-US" dirty="0" smtClean="0">
                <a:solidFill>
                  <a:srgbClr val="FF0000"/>
                </a:solidFill>
              </a:rPr>
              <a:t> granules) that give the  rod a beaded appearance.</a:t>
            </a:r>
            <a:r>
              <a:rPr lang="en-US" dirty="0" smtClean="0"/>
              <a:t> Individual </a:t>
            </a:r>
            <a:r>
              <a:rPr lang="en-US" dirty="0" err="1" smtClean="0"/>
              <a:t>corynebacteria</a:t>
            </a:r>
            <a:r>
              <a:rPr lang="en-US" dirty="0" smtClean="0"/>
              <a:t> in stained smears tend to lie parallel or at acute angles to one another. </a:t>
            </a:r>
            <a:endParaRPr lang="ar-IQ"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985</TotalTime>
  <Words>17401</Words>
  <Application>Microsoft Office PowerPoint</Application>
  <PresentationFormat>عرض على الشاشة (3:4)‏</PresentationFormat>
  <Paragraphs>741</Paragraphs>
  <Slides>178</Slides>
  <Notes>3</Notes>
  <HiddenSlides>0</HiddenSlides>
  <MMClips>0</MMClips>
  <ScaleCrop>false</ScaleCrop>
  <HeadingPairs>
    <vt:vector size="4" baseType="variant">
      <vt:variant>
        <vt:lpstr>سمة</vt:lpstr>
      </vt:variant>
      <vt:variant>
        <vt:i4>1</vt:i4>
      </vt:variant>
      <vt:variant>
        <vt:lpstr>عناوين الشرائح</vt:lpstr>
      </vt:variant>
      <vt:variant>
        <vt:i4>178</vt:i4>
      </vt:variant>
    </vt:vector>
  </HeadingPairs>
  <TitlesOfParts>
    <vt:vector size="179" baseType="lpstr">
      <vt:lpstr>تدفق</vt:lpstr>
      <vt:lpstr>The Staphylococci   </vt:lpstr>
      <vt:lpstr>Morphology &amp; Identification</vt:lpstr>
      <vt:lpstr>الشريحة 3</vt:lpstr>
      <vt:lpstr>الشريحة 4</vt:lpstr>
      <vt:lpstr>VARIATION</vt:lpstr>
      <vt:lpstr> Antigenic Structure</vt:lpstr>
      <vt:lpstr>Antigenic Structure</vt:lpstr>
      <vt:lpstr> Enzymes &amp; Toxins</vt:lpstr>
      <vt:lpstr>الشريحة 9</vt:lpstr>
      <vt:lpstr>  OTHER ENZYMES</vt:lpstr>
      <vt:lpstr>  EXOTOXINS </vt:lpstr>
      <vt:lpstr>  TOXIC SHOCK SYNDROME TOXIN</vt:lpstr>
      <vt:lpstr> EXFOLIATIVE TOXINS</vt:lpstr>
      <vt:lpstr> ENTEROTOXINS</vt:lpstr>
      <vt:lpstr> Pathogenesis</vt:lpstr>
      <vt:lpstr>S .aureus Diseases</vt:lpstr>
      <vt:lpstr>S .aureus Diseases</vt:lpstr>
      <vt:lpstr>Diagnostic Laboratory Tests</vt:lpstr>
      <vt:lpstr>Epidemiology &amp; Control </vt:lpstr>
      <vt:lpstr>Epidemiology &amp; Control</vt:lpstr>
      <vt:lpstr>The Streptococci</vt:lpstr>
      <vt:lpstr> HEMOLYSIS</vt:lpstr>
      <vt:lpstr>Classification</vt:lpstr>
      <vt:lpstr> STREPTOCOCCUS PYOGENES</vt:lpstr>
      <vt:lpstr>MORPHOLOGY  OF Streptococci </vt:lpstr>
      <vt:lpstr>  GROWTH CHARACTERISTICS</vt:lpstr>
      <vt:lpstr>  VARIATION</vt:lpstr>
      <vt:lpstr>Antigenic Structure</vt:lpstr>
      <vt:lpstr>Toxins &amp; Enzymes   </vt:lpstr>
      <vt:lpstr>Toxins &amp; Enzymes</vt:lpstr>
      <vt:lpstr>Toxins &amp; Enzymes</vt:lpstr>
      <vt:lpstr>Toxins &amp; Enzymes</vt:lpstr>
      <vt:lpstr>STREPTO PYOGENES infections : </vt:lpstr>
      <vt:lpstr>STREPTO PYOGENES infections </vt:lpstr>
      <vt:lpstr>STREPTO PYOGENES infections </vt:lpstr>
      <vt:lpstr>STREPTO PYOGENES infections </vt:lpstr>
      <vt:lpstr> Diagnostic Laboratory Tests</vt:lpstr>
      <vt:lpstr> Diagnostic Laboratory Tests</vt:lpstr>
      <vt:lpstr> Diagnostic Laboratory Tests</vt:lpstr>
      <vt:lpstr>Control procedures</vt:lpstr>
      <vt:lpstr>VIRIDANS STREPTOCOCCI</vt:lpstr>
      <vt:lpstr>STREPTOCOCCUS PNEUMONIAE</vt:lpstr>
      <vt:lpstr>STREPTOCOCCUS PNEUMONIAE</vt:lpstr>
      <vt:lpstr>Antigenic Structure </vt:lpstr>
      <vt:lpstr>STREPTOCOCCUS PNEUMONIAE</vt:lpstr>
      <vt:lpstr>LOSS OF NATURAL RESISTANCE</vt:lpstr>
      <vt:lpstr>STREPTOCOCCUS PNEUMONIAE</vt:lpstr>
      <vt:lpstr>ENTEROCOCCI group D streptococci</vt:lpstr>
      <vt:lpstr>ENTEROCOCCI group D streptococci</vt:lpstr>
      <vt:lpstr>The Neisseriae </vt:lpstr>
      <vt:lpstr>( comparison )</vt:lpstr>
      <vt:lpstr>The Neisseriae</vt:lpstr>
      <vt:lpstr>الشريحة 53</vt:lpstr>
      <vt:lpstr> Morphology &amp; Identification</vt:lpstr>
      <vt:lpstr>  CULTURE</vt:lpstr>
      <vt:lpstr>  GROWTH CHARACTERISTICS</vt:lpstr>
      <vt:lpstr> GROWTH CHARACTERISTICS</vt:lpstr>
      <vt:lpstr> Antigenic Structure</vt:lpstr>
      <vt:lpstr>Antigenic Structure</vt:lpstr>
      <vt:lpstr>Antigenic Structure</vt:lpstr>
      <vt:lpstr>Pathogenesis</vt:lpstr>
      <vt:lpstr>Pathogenesis</vt:lpstr>
      <vt:lpstr>Pathogenesis</vt:lpstr>
      <vt:lpstr> Diagnostic Laboratory Tests </vt:lpstr>
      <vt:lpstr>الشريحة 65</vt:lpstr>
      <vt:lpstr> Diagnostic Laboratory Tests</vt:lpstr>
      <vt:lpstr>  NEISSERIA MENINGITIDIS </vt:lpstr>
      <vt:lpstr>NEISSERIA MENINGITIDIS</vt:lpstr>
      <vt:lpstr>NEISSERIA MENINGITIDIS</vt:lpstr>
      <vt:lpstr>NEISSERIA MENINGITIDIS</vt:lpstr>
      <vt:lpstr>NEISSERIA MENINGITIDIS</vt:lpstr>
      <vt:lpstr>NEISSERIA MENINGITIDIS</vt:lpstr>
      <vt:lpstr>NEISSERIA MENINGITIDIS</vt:lpstr>
      <vt:lpstr>Spore-Forming Gram-Positive Bacilli</vt:lpstr>
      <vt:lpstr>BACILLUS SPECIES</vt:lpstr>
      <vt:lpstr>BACILLUS SPECIES</vt:lpstr>
      <vt:lpstr> BACILLUS ANTHRACIS</vt:lpstr>
      <vt:lpstr> BACILLUS ANTHRACIS</vt:lpstr>
      <vt:lpstr> BACILLUS ANTHRACIS</vt:lpstr>
      <vt:lpstr> BACILLUS ANTHRACIS</vt:lpstr>
      <vt:lpstr> BACILLUS ANTHRACIS</vt:lpstr>
      <vt:lpstr> BACILLUS ANTHRACIS</vt:lpstr>
      <vt:lpstr>  CLOSTRIDIUM SPECIES </vt:lpstr>
      <vt:lpstr>CLOSTRIDIUM SPECIES</vt:lpstr>
      <vt:lpstr>CLOSTRIDIUM BOTULINUM</vt:lpstr>
      <vt:lpstr>CLOSTRIDIUM BOTULINUM</vt:lpstr>
      <vt:lpstr>CLOSTRIDIUM BOTULINUM</vt:lpstr>
      <vt:lpstr>CLOSTRIDIUM BOTULINUM</vt:lpstr>
      <vt:lpstr>CLOSTRIDIUM TETANI</vt:lpstr>
      <vt:lpstr>Pathogenesis</vt:lpstr>
      <vt:lpstr>الشريحة 91</vt:lpstr>
      <vt:lpstr>The diagnosis</vt:lpstr>
      <vt:lpstr>Prevention &amp; Treatment</vt:lpstr>
      <vt:lpstr> Clostridium perfringens</vt:lpstr>
      <vt:lpstr>Pathogenesis &amp;Clinical Findings</vt:lpstr>
      <vt:lpstr>Diagnostic Laboratory Tests</vt:lpstr>
      <vt:lpstr>Diagnostic Laboratory Tests</vt:lpstr>
      <vt:lpstr>Prevention &amp; Control</vt:lpstr>
      <vt:lpstr>Non-Spore-Forming Gram-Positive Bacilli</vt:lpstr>
      <vt:lpstr>CORYNEBACTERIUM DIPHTHERIAE</vt:lpstr>
      <vt:lpstr>CORYNEBACTERIUM DIPHTHERIAE</vt:lpstr>
      <vt:lpstr>CORYNEBACTERIUM DIPHTHERIAE</vt:lpstr>
      <vt:lpstr>CORYNEBACTERIUM DIPHTHERIAE</vt:lpstr>
      <vt:lpstr>CORYNEBACTERIUM DIPHTHERIAE</vt:lpstr>
      <vt:lpstr>CORYNEBACTERIUM DIPHTHERIAE</vt:lpstr>
      <vt:lpstr> Enteric Gram-Negative Rods (Enterobacteriaceae) </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Enteric Gram-Negative Rods (Enterobacteriaceae</vt:lpstr>
      <vt:lpstr>THE SALMONELLA GROUP</vt:lpstr>
      <vt:lpstr>THE SALMONELLA GROUP</vt:lpstr>
      <vt:lpstr>THE SALMONELLA GROUP</vt:lpstr>
      <vt:lpstr>THE SALMONELLA GROUP </vt:lpstr>
      <vt:lpstr>THE SALMONELLA GROUP </vt:lpstr>
      <vt:lpstr>THE SALMONELLA GROUP </vt:lpstr>
      <vt:lpstr>THE SALMONELLA GROUP</vt:lpstr>
      <vt:lpstr>الشريحة 133</vt:lpstr>
      <vt:lpstr> THE SALMONELLA GROUP </vt:lpstr>
      <vt:lpstr>THE SALMONELLA GROUP </vt:lpstr>
      <vt:lpstr> THE PSEUDOMONAD GROUP </vt:lpstr>
      <vt:lpstr>P aeruginosa</vt:lpstr>
      <vt:lpstr>P aeruginosa</vt:lpstr>
      <vt:lpstr>P aeruginosa</vt:lpstr>
      <vt:lpstr>P aeruginosa</vt:lpstr>
      <vt:lpstr>Vibrios </vt:lpstr>
      <vt:lpstr>Vibrios</vt:lpstr>
      <vt:lpstr>Vibrios</vt:lpstr>
      <vt:lpstr>Vibrios</vt:lpstr>
      <vt:lpstr>Vibrios</vt:lpstr>
      <vt:lpstr>Vibrios</vt:lpstr>
      <vt:lpstr>Vibrios</vt:lpstr>
      <vt:lpstr>H pylori</vt:lpstr>
      <vt:lpstr>H pylori</vt:lpstr>
      <vt:lpstr>H pylori</vt:lpstr>
      <vt:lpstr>H pylori</vt:lpstr>
      <vt:lpstr>H pylori</vt:lpstr>
      <vt:lpstr>H pylori</vt:lpstr>
      <vt:lpstr>Haemophilus influenzae</vt:lpstr>
      <vt:lpstr>Haemophilus influenzae</vt:lpstr>
      <vt:lpstr>Haemophilus influenzae</vt:lpstr>
      <vt:lpstr>Haemophilus influenzae</vt:lpstr>
      <vt:lpstr>Haemophilus influenzae</vt:lpstr>
      <vt:lpstr>Haemophilus influenzae</vt:lpstr>
      <vt:lpstr>Brucellae</vt:lpstr>
      <vt:lpstr>Brucellae</vt:lpstr>
      <vt:lpstr>Brucellae</vt:lpstr>
      <vt:lpstr>Brucellae</vt:lpstr>
      <vt:lpstr>Brucellae</vt:lpstr>
      <vt:lpstr>Brucellae</vt:lpstr>
      <vt:lpstr>Brucellae</vt:lpstr>
      <vt:lpstr>MYCOBACTERIUM TUBERCULOSIS</vt:lpstr>
      <vt:lpstr>MYCOBACTERIUM TUBERCULOSIS</vt:lpstr>
      <vt:lpstr>MYCOBACTERIUM TUBERCULOSIS</vt:lpstr>
      <vt:lpstr>MYCOBACTERIUM TUBERCULOSIS</vt:lpstr>
      <vt:lpstr>MYCOBACTERIUM TUBERCULOSIS</vt:lpstr>
      <vt:lpstr>MYCOBACTERIUM TUBERCULOSIS</vt:lpstr>
      <vt:lpstr>MYCOBACTERIUM TUBERCULOSIS</vt:lpstr>
      <vt:lpstr>MYCOBACTERIUM TUBERCULOSIS</vt:lpstr>
      <vt:lpstr>MYCOBACTERIUM TUBERCULOSIS</vt:lpstr>
      <vt:lpstr>MYCOBACTERIUM TUBERCULOSIS</vt:lpstr>
      <vt:lpstr>MYCOBACTERIUM TUBERCULOSIS</vt:lpstr>
      <vt:lpstr>MYCOBACTERIUM TUBERCULOSIS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Stsottghkbccbbnm bgdv</dc:title>
  <cp:lastModifiedBy>DR.Ahmed Saker 2O14</cp:lastModifiedBy>
  <cp:revision>130</cp:revision>
  <dcterms:modified xsi:type="dcterms:W3CDTF">2019-11-11T06:43:00Z</dcterms:modified>
</cp:coreProperties>
</file>